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88" r:id="rId4"/>
  </p:sldMasterIdLst>
  <p:notesMasterIdLst>
    <p:notesMasterId r:id="rId21"/>
  </p:notesMasterIdLst>
  <p:handoutMasterIdLst>
    <p:handoutMasterId r:id="rId22"/>
  </p:handoutMasterIdLst>
  <p:sldIdLst>
    <p:sldId id="256" r:id="rId5"/>
    <p:sldId id="313" r:id="rId6"/>
    <p:sldId id="260" r:id="rId7"/>
    <p:sldId id="261" r:id="rId8"/>
    <p:sldId id="262" r:id="rId9"/>
    <p:sldId id="274" r:id="rId10"/>
    <p:sldId id="279" r:id="rId11"/>
    <p:sldId id="264" r:id="rId12"/>
    <p:sldId id="265" r:id="rId13"/>
    <p:sldId id="309" r:id="rId14"/>
    <p:sldId id="310" r:id="rId15"/>
    <p:sldId id="292" r:id="rId16"/>
    <p:sldId id="312" r:id="rId17"/>
    <p:sldId id="308" r:id="rId18"/>
    <p:sldId id="307" r:id="rId19"/>
    <p:sldId id="298" r:id="rId20"/>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5612"/>
    <a:srgbClr val="F13F0F"/>
    <a:srgbClr val="80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C23EFC-4798-4962-BC5B-713C865A0A5A}" v="5" dt="2025-10-15T07:36:38.762"/>
    <p1510:client id="{9858E272-DFB7-4793-BC38-23CA55132A33}" v="176" dt="2025-10-15T07:32:56.7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65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BIER Emilie" userId="S::ecorbier@saintcyr78.fr::defe9ebb-77f9-4285-83ab-f4405cf51abe" providerId="AD" clId="Web-{2CFA65F6-072B-42EF-959E-E0DAC1AF86D9}"/>
    <pc:docChg chg="addSld delSld">
      <pc:chgData name="CORBIER Emilie" userId="S::ecorbier@saintcyr78.fr::defe9ebb-77f9-4285-83ab-f4405cf51abe" providerId="AD" clId="Web-{2CFA65F6-072B-42EF-959E-E0DAC1AF86D9}" dt="2025-10-09T16:07:18.727" v="1"/>
      <pc:docMkLst>
        <pc:docMk/>
      </pc:docMkLst>
      <pc:sldChg chg="add">
        <pc:chgData name="CORBIER Emilie" userId="S::ecorbier@saintcyr78.fr::defe9ebb-77f9-4285-83ab-f4405cf51abe" providerId="AD" clId="Web-{2CFA65F6-072B-42EF-959E-E0DAC1AF86D9}" dt="2025-10-09T16:07:13.383" v="0"/>
        <pc:sldMkLst>
          <pc:docMk/>
          <pc:sldMk cId="1838043229" sldId="313"/>
        </pc:sldMkLst>
      </pc:sldChg>
    </pc:docChg>
  </pc:docChgLst>
  <pc:docChgLst>
    <pc:chgData name="CORBIER Emilie" userId="S::ecorbier@saintcyr78.fr::defe9ebb-77f9-4285-83ab-f4405cf51abe" providerId="AD" clId="Web-{8EC23EFC-4798-4962-BC5B-713C865A0A5A}"/>
    <pc:docChg chg="modSld">
      <pc:chgData name="CORBIER Emilie" userId="S::ecorbier@saintcyr78.fr::defe9ebb-77f9-4285-83ab-f4405cf51abe" providerId="AD" clId="Web-{8EC23EFC-4798-4962-BC5B-713C865A0A5A}" dt="2025-10-15T07:36:38.747" v="4"/>
      <pc:docMkLst>
        <pc:docMk/>
      </pc:docMkLst>
      <pc:sldChg chg="mod setBg">
        <pc:chgData name="CORBIER Emilie" userId="S::ecorbier@saintcyr78.fr::defe9ebb-77f9-4285-83ab-f4405cf51abe" providerId="AD" clId="Web-{8EC23EFC-4798-4962-BC5B-713C865A0A5A}" dt="2025-10-15T07:35:53.793" v="0"/>
        <pc:sldMkLst>
          <pc:docMk/>
          <pc:sldMk cId="283161161" sldId="308"/>
        </pc:sldMkLst>
      </pc:sldChg>
      <pc:sldChg chg="mod setBg">
        <pc:chgData name="CORBIER Emilie" userId="S::ecorbier@saintcyr78.fr::defe9ebb-77f9-4285-83ab-f4405cf51abe" providerId="AD" clId="Web-{8EC23EFC-4798-4962-BC5B-713C865A0A5A}" dt="2025-10-15T07:36:24.919" v="3"/>
        <pc:sldMkLst>
          <pc:docMk/>
          <pc:sldMk cId="2392167318" sldId="309"/>
        </pc:sldMkLst>
      </pc:sldChg>
      <pc:sldChg chg="mod setBg">
        <pc:chgData name="CORBIER Emilie" userId="S::ecorbier@saintcyr78.fr::defe9ebb-77f9-4285-83ab-f4405cf51abe" providerId="AD" clId="Web-{8EC23EFC-4798-4962-BC5B-713C865A0A5A}" dt="2025-10-15T07:36:17.434" v="2"/>
        <pc:sldMkLst>
          <pc:docMk/>
          <pc:sldMk cId="747201047" sldId="310"/>
        </pc:sldMkLst>
      </pc:sldChg>
      <pc:sldChg chg="mod setBg">
        <pc:chgData name="CORBIER Emilie" userId="S::ecorbier@saintcyr78.fr::defe9ebb-77f9-4285-83ab-f4405cf51abe" providerId="AD" clId="Web-{8EC23EFC-4798-4962-BC5B-713C865A0A5A}" dt="2025-10-15T07:36:02.325" v="1"/>
        <pc:sldMkLst>
          <pc:docMk/>
          <pc:sldMk cId="1022148655" sldId="312"/>
        </pc:sldMkLst>
      </pc:sldChg>
      <pc:sldChg chg="mod setBg">
        <pc:chgData name="CORBIER Emilie" userId="S::ecorbier@saintcyr78.fr::defe9ebb-77f9-4285-83ab-f4405cf51abe" providerId="AD" clId="Web-{8EC23EFC-4798-4962-BC5B-713C865A0A5A}" dt="2025-10-15T07:36:38.747" v="4"/>
        <pc:sldMkLst>
          <pc:docMk/>
          <pc:sldMk cId="1838043229" sldId="313"/>
        </pc:sldMkLst>
      </pc:sldChg>
    </pc:docChg>
  </pc:docChgLst>
  <pc:docChgLst>
    <pc:chgData name="CORBIER Emilie" userId="S::ecorbier@saintcyr78.fr::defe9ebb-77f9-4285-83ab-f4405cf51abe" providerId="AD" clId="Web-{9858E272-DFB7-4793-BC38-23CA55132A33}"/>
    <pc:docChg chg="addSld delSld modSld">
      <pc:chgData name="CORBIER Emilie" userId="S::ecorbier@saintcyr78.fr::defe9ebb-77f9-4285-83ab-f4405cf51abe" providerId="AD" clId="Web-{9858E272-DFB7-4793-BC38-23CA55132A33}" dt="2025-10-15T07:32:56.761" v="118" actId="1076"/>
      <pc:docMkLst>
        <pc:docMk/>
      </pc:docMkLst>
      <pc:sldChg chg="addSp delSp modSp">
        <pc:chgData name="CORBIER Emilie" userId="S::ecorbier@saintcyr78.fr::defe9ebb-77f9-4285-83ab-f4405cf51abe" providerId="AD" clId="Web-{9858E272-DFB7-4793-BC38-23CA55132A33}" dt="2025-10-15T07:32:56.761" v="118" actId="1076"/>
        <pc:sldMkLst>
          <pc:docMk/>
          <pc:sldMk cId="43000597" sldId="307"/>
        </pc:sldMkLst>
        <pc:spChg chg="mod">
          <ac:chgData name="CORBIER Emilie" userId="S::ecorbier@saintcyr78.fr::defe9ebb-77f9-4285-83ab-f4405cf51abe" providerId="AD" clId="Web-{9858E272-DFB7-4793-BC38-23CA55132A33}" dt="2025-10-15T07:28:33.834" v="58" actId="20577"/>
          <ac:spMkLst>
            <pc:docMk/>
            <pc:sldMk cId="43000597" sldId="307"/>
            <ac:spMk id="2" creationId="{00000000-0000-0000-0000-000000000000}"/>
          </ac:spMkLst>
        </pc:spChg>
        <pc:spChg chg="add mod">
          <ac:chgData name="CORBIER Emilie" userId="S::ecorbier@saintcyr78.fr::defe9ebb-77f9-4285-83ab-f4405cf51abe" providerId="AD" clId="Web-{9858E272-DFB7-4793-BC38-23CA55132A33}" dt="2025-10-15T07:31:42.230" v="104" actId="1076"/>
          <ac:spMkLst>
            <pc:docMk/>
            <pc:sldMk cId="43000597" sldId="307"/>
            <ac:spMk id="6" creationId="{82650CC7-EB59-FC20-BC40-5E270BC609E2}"/>
          </ac:spMkLst>
        </pc:spChg>
        <pc:spChg chg="mod">
          <ac:chgData name="CORBIER Emilie" userId="S::ecorbier@saintcyr78.fr::defe9ebb-77f9-4285-83ab-f4405cf51abe" providerId="AD" clId="Web-{9858E272-DFB7-4793-BC38-23CA55132A33}" dt="2025-10-15T07:32:47.323" v="115" actId="20577"/>
          <ac:spMkLst>
            <pc:docMk/>
            <pc:sldMk cId="43000597" sldId="307"/>
            <ac:spMk id="7" creationId="{00000000-0000-0000-0000-000000000000}"/>
          </ac:spMkLst>
        </pc:spChg>
        <pc:spChg chg="del mod">
          <ac:chgData name="CORBIER Emilie" userId="S::ecorbier@saintcyr78.fr::defe9ebb-77f9-4285-83ab-f4405cf51abe" providerId="AD" clId="Web-{9858E272-DFB7-4793-BC38-23CA55132A33}" dt="2025-10-15T07:31:04.699" v="94"/>
          <ac:spMkLst>
            <pc:docMk/>
            <pc:sldMk cId="43000597" sldId="307"/>
            <ac:spMk id="14" creationId="{00000000-0000-0000-0000-000000000000}"/>
          </ac:spMkLst>
        </pc:spChg>
        <pc:spChg chg="add mod">
          <ac:chgData name="CORBIER Emilie" userId="S::ecorbier@saintcyr78.fr::defe9ebb-77f9-4285-83ab-f4405cf51abe" providerId="AD" clId="Web-{9858E272-DFB7-4793-BC38-23CA55132A33}" dt="2025-10-15T07:31:44.339" v="105" actId="1076"/>
          <ac:spMkLst>
            <pc:docMk/>
            <pc:sldMk cId="43000597" sldId="307"/>
            <ac:spMk id="15" creationId="{2611D953-3E44-7808-A42F-6F690495ACBF}"/>
          </ac:spMkLst>
        </pc:spChg>
        <pc:spChg chg="mod">
          <ac:chgData name="CORBIER Emilie" userId="S::ecorbier@saintcyr78.fr::defe9ebb-77f9-4285-83ab-f4405cf51abe" providerId="AD" clId="Web-{9858E272-DFB7-4793-BC38-23CA55132A33}" dt="2025-10-15T07:31:26.027" v="102" actId="1076"/>
          <ac:spMkLst>
            <pc:docMk/>
            <pc:sldMk cId="43000597" sldId="307"/>
            <ac:spMk id="17" creationId="{00000000-0000-0000-0000-000000000000}"/>
          </ac:spMkLst>
        </pc:spChg>
        <pc:picChg chg="del">
          <ac:chgData name="CORBIER Emilie" userId="S::ecorbier@saintcyr78.fr::defe9ebb-77f9-4285-83ab-f4405cf51abe" providerId="AD" clId="Web-{9858E272-DFB7-4793-BC38-23CA55132A33}" dt="2025-10-15T07:26:05.736" v="2"/>
          <ac:picMkLst>
            <pc:docMk/>
            <pc:sldMk cId="43000597" sldId="307"/>
            <ac:picMk id="5" creationId="{D84A9866-1504-9654-FAE0-56219D4BCEAA}"/>
          </ac:picMkLst>
        </pc:picChg>
        <pc:picChg chg="add mod">
          <ac:chgData name="CORBIER Emilie" userId="S::ecorbier@saintcyr78.fr::defe9ebb-77f9-4285-83ab-f4405cf51abe" providerId="AD" clId="Web-{9858E272-DFB7-4793-BC38-23CA55132A33}" dt="2025-10-15T07:30:14.104" v="84" actId="1076"/>
          <ac:picMkLst>
            <pc:docMk/>
            <pc:sldMk cId="43000597" sldId="307"/>
            <ac:picMk id="8" creationId="{265BE30E-28F6-46F1-9B4E-5087707ECB69}"/>
          </ac:picMkLst>
        </pc:picChg>
        <pc:picChg chg="del">
          <ac:chgData name="CORBIER Emilie" userId="S::ecorbier@saintcyr78.fr::defe9ebb-77f9-4285-83ab-f4405cf51abe" providerId="AD" clId="Web-{9858E272-DFB7-4793-BC38-23CA55132A33}" dt="2025-10-15T07:27:08.052" v="17"/>
          <ac:picMkLst>
            <pc:docMk/>
            <pc:sldMk cId="43000597" sldId="307"/>
            <ac:picMk id="9" creationId="{00000000-0000-0000-0000-000000000000}"/>
          </ac:picMkLst>
        </pc:picChg>
        <pc:picChg chg="mod">
          <ac:chgData name="CORBIER Emilie" userId="S::ecorbier@saintcyr78.fr::defe9ebb-77f9-4285-83ab-f4405cf51abe" providerId="AD" clId="Web-{9858E272-DFB7-4793-BC38-23CA55132A33}" dt="2025-10-15T07:30:15.089" v="85" actId="1076"/>
          <ac:picMkLst>
            <pc:docMk/>
            <pc:sldMk cId="43000597" sldId="307"/>
            <ac:picMk id="10" creationId="{00000000-0000-0000-0000-000000000000}"/>
          </ac:picMkLst>
        </pc:picChg>
        <pc:picChg chg="mod">
          <ac:chgData name="CORBIER Emilie" userId="S::ecorbier@saintcyr78.fr::defe9ebb-77f9-4285-83ab-f4405cf51abe" providerId="AD" clId="Web-{9858E272-DFB7-4793-BC38-23CA55132A33}" dt="2025-10-15T07:32:50.448" v="116" actId="1076"/>
          <ac:picMkLst>
            <pc:docMk/>
            <pc:sldMk cId="43000597" sldId="307"/>
            <ac:picMk id="11" creationId="{00000000-0000-0000-0000-000000000000}"/>
          </ac:picMkLst>
        </pc:picChg>
        <pc:picChg chg="mod">
          <ac:chgData name="CORBIER Emilie" userId="S::ecorbier@saintcyr78.fr::defe9ebb-77f9-4285-83ab-f4405cf51abe" providerId="AD" clId="Web-{9858E272-DFB7-4793-BC38-23CA55132A33}" dt="2025-10-15T07:30:10.526" v="81" actId="1076"/>
          <ac:picMkLst>
            <pc:docMk/>
            <pc:sldMk cId="43000597" sldId="307"/>
            <ac:picMk id="12" creationId="{00000000-0000-0000-0000-000000000000}"/>
          </ac:picMkLst>
        </pc:picChg>
        <pc:picChg chg="mod">
          <ac:chgData name="CORBIER Emilie" userId="S::ecorbier@saintcyr78.fr::defe9ebb-77f9-4285-83ab-f4405cf51abe" providerId="AD" clId="Web-{9858E272-DFB7-4793-BC38-23CA55132A33}" dt="2025-10-15T07:32:56.761" v="118" actId="1076"/>
          <ac:picMkLst>
            <pc:docMk/>
            <pc:sldMk cId="43000597" sldId="307"/>
            <ac:picMk id="13" creationId="{00000000-0000-0000-0000-000000000000}"/>
          </ac:picMkLst>
        </pc:picChg>
      </pc:sldChg>
      <pc:sldChg chg="add del">
        <pc:chgData name="CORBIER Emilie" userId="S::ecorbier@saintcyr78.fr::defe9ebb-77f9-4285-83ab-f4405cf51abe" providerId="AD" clId="Web-{9858E272-DFB7-4793-BC38-23CA55132A33}" dt="2025-10-15T07:25:59.955" v="1"/>
        <pc:sldMkLst>
          <pc:docMk/>
          <pc:sldMk cId="4128169750" sldId="314"/>
        </pc:sldMkLst>
      </pc:sldChg>
    </pc:docChg>
  </pc:docChgLst>
  <pc:docChgLst>
    <pc:chgData name="CORBIER Emilie" userId="S::ecorbier@saintcyr78.fr::defe9ebb-77f9-4285-83ab-f4405cf51abe" providerId="AD" clId="Web-{94D110ED-B122-43F2-8254-C7A1D4E17400}"/>
    <pc:docChg chg="addSld delSld sldOrd">
      <pc:chgData name="CORBIER Emilie" userId="S::ecorbier@saintcyr78.fr::defe9ebb-77f9-4285-83ab-f4405cf51abe" providerId="AD" clId="Web-{94D110ED-B122-43F2-8254-C7A1D4E17400}" dt="2025-10-09T15:16:51.655" v="5"/>
      <pc:docMkLst>
        <pc:docMk/>
      </pc:docMkLst>
      <pc:sldChg chg="ord">
        <pc:chgData name="CORBIER Emilie" userId="S::ecorbier@saintcyr78.fr::defe9ebb-77f9-4285-83ab-f4405cf51abe" providerId="AD" clId="Web-{94D110ED-B122-43F2-8254-C7A1D4E17400}" dt="2025-10-09T15:16:51.655" v="5"/>
        <pc:sldMkLst>
          <pc:docMk/>
          <pc:sldMk cId="3973554830" sldId="292"/>
        </pc:sldMkLst>
      </pc:sldChg>
      <pc:sldChg chg="add">
        <pc:chgData name="CORBIER Emilie" userId="S::ecorbier@saintcyr78.fr::defe9ebb-77f9-4285-83ab-f4405cf51abe" providerId="AD" clId="Web-{94D110ED-B122-43F2-8254-C7A1D4E17400}" dt="2025-10-09T15:15:28.608" v="0"/>
        <pc:sldMkLst>
          <pc:docMk/>
          <pc:sldMk cId="2392167318" sldId="309"/>
        </pc:sldMkLst>
      </pc:sldChg>
      <pc:sldChg chg="add">
        <pc:chgData name="CORBIER Emilie" userId="S::ecorbier@saintcyr78.fr::defe9ebb-77f9-4285-83ab-f4405cf51abe" providerId="AD" clId="Web-{94D110ED-B122-43F2-8254-C7A1D4E17400}" dt="2025-10-09T15:15:28.718" v="1"/>
        <pc:sldMkLst>
          <pc:docMk/>
          <pc:sldMk cId="747201047" sldId="310"/>
        </pc:sldMkLst>
      </pc:sldChg>
      <pc:sldChg chg="add">
        <pc:chgData name="CORBIER Emilie" userId="S::ecorbier@saintcyr78.fr::defe9ebb-77f9-4285-83ab-f4405cf51abe" providerId="AD" clId="Web-{94D110ED-B122-43F2-8254-C7A1D4E17400}" dt="2025-10-09T15:15:28.796" v="2"/>
        <pc:sldMkLst>
          <pc:docMk/>
          <pc:sldMk cId="1022148655" sldId="312"/>
        </pc:sldMkLst>
      </pc:sldChg>
    </pc:docChg>
  </pc:docChgLst>
  <pc:docChgLst>
    <pc:chgData name="CORBIER Emilie" userId="S::ecorbier@saintcyr78.fr::defe9ebb-77f9-4285-83ab-f4405cf51abe" providerId="AD" clId="Web-{96C7A73A-C436-4F2B-B322-39030272C90F}"/>
    <pc:docChg chg="modSld">
      <pc:chgData name="CORBIER Emilie" userId="S::ecorbier@saintcyr78.fr::defe9ebb-77f9-4285-83ab-f4405cf51abe" providerId="AD" clId="Web-{96C7A73A-C436-4F2B-B322-39030272C90F}" dt="2025-10-09T16:06:03.705" v="1" actId="20577"/>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813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4" y="0"/>
            <a:ext cx="2945659" cy="498136"/>
          </a:xfrm>
          <a:prstGeom prst="rect">
            <a:avLst/>
          </a:prstGeom>
        </p:spPr>
        <p:txBody>
          <a:bodyPr vert="horz" lIns="91440" tIns="45720" rIns="91440" bIns="45720" rtlCol="0"/>
          <a:lstStyle>
            <a:lvl1pPr algn="r">
              <a:defRPr sz="1200"/>
            </a:lvl1pPr>
          </a:lstStyle>
          <a:p>
            <a:fld id="{B2212504-4DB5-4CB1-A392-B0F96F440633}" type="datetimeFigureOut">
              <a:rPr lang="fr-FR" smtClean="0"/>
              <a:t>15/10/2025</a:t>
            </a:fld>
            <a:endParaRPr lang="fr-FR"/>
          </a:p>
        </p:txBody>
      </p:sp>
      <p:sp>
        <p:nvSpPr>
          <p:cNvPr id="4" name="Espace réservé du pied de page 3"/>
          <p:cNvSpPr>
            <a:spLocks noGrp="1"/>
          </p:cNvSpPr>
          <p:nvPr>
            <p:ph type="ftr" sz="quarter" idx="2"/>
          </p:nvPr>
        </p:nvSpPr>
        <p:spPr>
          <a:xfrm>
            <a:off x="1" y="9430093"/>
            <a:ext cx="2945659" cy="49813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4" y="9430093"/>
            <a:ext cx="2945659" cy="498135"/>
          </a:xfrm>
          <a:prstGeom prst="rect">
            <a:avLst/>
          </a:prstGeom>
        </p:spPr>
        <p:txBody>
          <a:bodyPr vert="horz" lIns="91440" tIns="45720" rIns="91440" bIns="45720" rtlCol="0" anchor="b"/>
          <a:lstStyle>
            <a:lvl1pPr algn="r">
              <a:defRPr sz="1200"/>
            </a:lvl1pPr>
          </a:lstStyle>
          <a:p>
            <a:fld id="{E50F7669-34FB-4320-AFDB-BD686A5B9B3B}" type="slidenum">
              <a:rPr lang="fr-FR" smtClean="0"/>
              <a:t>‹N°›</a:t>
            </a:fld>
            <a:endParaRPr lang="fr-FR"/>
          </a:p>
        </p:txBody>
      </p:sp>
    </p:spTree>
    <p:extLst>
      <p:ext uri="{BB962C8B-B14F-4D97-AF65-F5344CB8AC3E}">
        <p14:creationId xmlns:p14="http://schemas.microsoft.com/office/powerpoint/2010/main" val="12618938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B0B47BF7-7805-496A-A82D-117E34598F67}" type="datetimeFigureOut">
              <a:rPr lang="fr-FR" smtClean="0"/>
              <a:t>15/10/2025</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4BB973E0-141C-49BE-BE3D-A9DB285BE433}" type="slidenum">
              <a:rPr lang="fr-FR" smtClean="0"/>
              <a:t>‹N°›</a:t>
            </a:fld>
            <a:endParaRPr lang="fr-FR"/>
          </a:p>
        </p:txBody>
      </p:sp>
    </p:spTree>
    <p:extLst>
      <p:ext uri="{BB962C8B-B14F-4D97-AF65-F5344CB8AC3E}">
        <p14:creationId xmlns:p14="http://schemas.microsoft.com/office/powerpoint/2010/main" val="438574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83284890-85D2-4D7B-8EF5-15A9C1DB8F42}" type="datetimeFigureOut">
              <a:rPr lang="en-US" dirty="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‹N°›</a:t>
            </a:fld>
            <a:endParaRPr lang="en-US"/>
          </a:p>
        </p:txBody>
      </p:sp>
    </p:spTree>
    <p:extLst>
      <p:ext uri="{BB962C8B-B14F-4D97-AF65-F5344CB8AC3E}">
        <p14:creationId xmlns:p14="http://schemas.microsoft.com/office/powerpoint/2010/main" val="3272750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F5661D-6934-4B32-B92C-470368BF1EC6}" type="datetimeFigureOut">
              <a:rPr lang="en-US" dirty="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a:p>
        </p:txBody>
      </p:sp>
    </p:spTree>
    <p:extLst>
      <p:ext uri="{BB962C8B-B14F-4D97-AF65-F5344CB8AC3E}">
        <p14:creationId xmlns:p14="http://schemas.microsoft.com/office/powerpoint/2010/main" val="3238193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10/15/2025</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a:p>
        </p:txBody>
      </p:sp>
    </p:spTree>
    <p:extLst>
      <p:ext uri="{BB962C8B-B14F-4D97-AF65-F5344CB8AC3E}">
        <p14:creationId xmlns:p14="http://schemas.microsoft.com/office/powerpoint/2010/main" val="2967957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48D31E-DCDA-41A7-9C67-C4B11B94D21D}" type="datetimeFigureOut">
              <a:rPr lang="en-US" dirty="0"/>
              <a:t>10/15/2025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a:p>
        </p:txBody>
      </p:sp>
    </p:spTree>
    <p:extLst>
      <p:ext uri="{BB962C8B-B14F-4D97-AF65-F5344CB8AC3E}">
        <p14:creationId xmlns:p14="http://schemas.microsoft.com/office/powerpoint/2010/main" val="1529625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B3762C0-B258-48F1-ADE6-176B4174CCDD}" type="datetimeFigureOut">
              <a:rPr lang="en-US" dirty="0"/>
              <a:t>10/15/2025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a:p>
        </p:txBody>
      </p:sp>
    </p:spTree>
    <p:extLst>
      <p:ext uri="{BB962C8B-B14F-4D97-AF65-F5344CB8AC3E}">
        <p14:creationId xmlns:p14="http://schemas.microsoft.com/office/powerpoint/2010/main" val="551453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7919A6-33EB-49BD-A62F-1FA56B9F9712}" type="datetimeFigureOut">
              <a:rPr lang="en-US" dirty="0"/>
              <a:t>10/15/2025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a:p>
        </p:txBody>
      </p:sp>
    </p:spTree>
    <p:extLst>
      <p:ext uri="{BB962C8B-B14F-4D97-AF65-F5344CB8AC3E}">
        <p14:creationId xmlns:p14="http://schemas.microsoft.com/office/powerpoint/2010/main" val="2155741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10/15/2025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a:p>
        </p:txBody>
      </p:sp>
    </p:spTree>
    <p:extLst>
      <p:ext uri="{BB962C8B-B14F-4D97-AF65-F5344CB8AC3E}">
        <p14:creationId xmlns:p14="http://schemas.microsoft.com/office/powerpoint/2010/main" val="1960090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10/15/2025</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a:p>
        </p:txBody>
      </p:sp>
    </p:spTree>
    <p:extLst>
      <p:ext uri="{BB962C8B-B14F-4D97-AF65-F5344CB8AC3E}">
        <p14:creationId xmlns:p14="http://schemas.microsoft.com/office/powerpoint/2010/main" val="898595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10/15/2025</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a:p>
        </p:txBody>
      </p:sp>
    </p:spTree>
    <p:extLst>
      <p:ext uri="{BB962C8B-B14F-4D97-AF65-F5344CB8AC3E}">
        <p14:creationId xmlns:p14="http://schemas.microsoft.com/office/powerpoint/2010/main" val="1910723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157CC2-0FC8-4686-B024-99790E0F5162}" type="datetimeFigureOut">
              <a:rPr lang="en-US" dirty="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a:p>
        </p:txBody>
      </p:sp>
    </p:spTree>
    <p:extLst>
      <p:ext uri="{BB962C8B-B14F-4D97-AF65-F5344CB8AC3E}">
        <p14:creationId xmlns:p14="http://schemas.microsoft.com/office/powerpoint/2010/main" val="1709353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764DA5-CD3D-4590-A511-FCD3BC7A793E}" type="datetimeFigureOut">
              <a:rPr lang="en-US" dirty="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a:p>
        </p:txBody>
      </p:sp>
    </p:spTree>
    <p:extLst>
      <p:ext uri="{BB962C8B-B14F-4D97-AF65-F5344CB8AC3E}">
        <p14:creationId xmlns:p14="http://schemas.microsoft.com/office/powerpoint/2010/main" val="23129751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fr-FR"/>
              <a:t>Modifiez le style du titre</a:t>
            </a:r>
            <a:endParaRPr lang="en-US"/>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t>10/15/2025</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a:p>
        </p:txBody>
      </p:sp>
    </p:spTree>
    <p:extLst>
      <p:ext uri="{BB962C8B-B14F-4D97-AF65-F5344CB8AC3E}">
        <p14:creationId xmlns:p14="http://schemas.microsoft.com/office/powerpoint/2010/main" val="365734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fr-FR"/>
              <a:t>Modifiez le style du titre</a:t>
            </a:r>
            <a:endParaRPr lang="en-US"/>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t>10/15/2025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a:p>
        </p:txBody>
      </p:sp>
    </p:spTree>
    <p:extLst>
      <p:ext uri="{BB962C8B-B14F-4D97-AF65-F5344CB8AC3E}">
        <p14:creationId xmlns:p14="http://schemas.microsoft.com/office/powerpoint/2010/main" val="1041770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10/15/2025</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‹N°›</a:t>
            </a:fld>
            <a:endParaRPr lang="en-US"/>
          </a:p>
        </p:txBody>
      </p:sp>
    </p:spTree>
    <p:extLst>
      <p:ext uri="{BB962C8B-B14F-4D97-AF65-F5344CB8AC3E}">
        <p14:creationId xmlns:p14="http://schemas.microsoft.com/office/powerpoint/2010/main" val="3426492292"/>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 id="2147483901" r:id="rId13"/>
  </p:sldLayoutIdLst>
  <p:hf sldNum="0" hdr="0" ftr="0" dt="0"/>
  <p:txStyles>
    <p:titleStyle>
      <a:lvl1pPr algn="l" defTabSz="914400" rtl="0" eaLnBrk="1" latinLnBrk="0" hangingPunct="1">
        <a:lnSpc>
          <a:spcPct val="90000"/>
        </a:lnSpc>
        <a:spcBef>
          <a:spcPct val="0"/>
        </a:spcBef>
        <a:buNone/>
        <a:defRPr sz="540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mailto:petite-enfance@saintcyr78.fr" TargetMode="Externa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mailto:petite-enfance@saintcyr78.fr"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jpeg"/><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image" Target="../media/image19.jpeg"/><Relationship Id="rId2" Type="http://schemas.openxmlformats.org/officeDocument/2006/relationships/image" Target="../media/image9.jpeg"/><Relationship Id="rId1" Type="http://schemas.openxmlformats.org/officeDocument/2006/relationships/slideLayout" Target="../slideLayouts/slideLayout6.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ram@saintcyr78.fr" TargetMode="Externa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hyperlink" Target="https://www.saintcyr78.fr/familles/petite-enfance/soutien-a-la-parentalite/"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2.jpeg"/><Relationship Id="rId7" Type="http://schemas.openxmlformats.org/officeDocument/2006/relationships/hyperlink" Target="https://www.mesdroitssociaux.gouv.fr/votre-simulateur/complement-mode-de-garde/" TargetMode="External"/><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hyperlink" Target="http://www.saintcyr78.fr/" TargetMode="External"/><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2" Type="http://schemas.openxmlformats.org/officeDocument/2006/relationships/hyperlink" Target="mailto:petite-enfance@saintcyr78.fr"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8" name="Titre 17"/>
          <p:cNvSpPr>
            <a:spLocks noGrp="1"/>
          </p:cNvSpPr>
          <p:nvPr>
            <p:ph type="ctrTitle"/>
          </p:nvPr>
        </p:nvSpPr>
        <p:spPr>
          <a:xfrm>
            <a:off x="1619398" y="1840708"/>
            <a:ext cx="8867991" cy="2540065"/>
          </a:xfrm>
        </p:spPr>
        <p:txBody>
          <a:bodyPr/>
          <a:lstStyle/>
          <a:p>
            <a:pPr algn="ctr"/>
            <a:r>
              <a:rPr lang="fr-FR" sz="8800"/>
              <a:t>LA PETITE ENFANCE A SAINT CYR L’ECOLE</a:t>
            </a:r>
          </a:p>
        </p:txBody>
      </p:sp>
      <p:sp>
        <p:nvSpPr>
          <p:cNvPr id="27" name="Sous-titre 26"/>
          <p:cNvSpPr>
            <a:spLocks noGrp="1"/>
          </p:cNvSpPr>
          <p:nvPr>
            <p:ph type="subTitle" idx="1"/>
          </p:nvPr>
        </p:nvSpPr>
        <p:spPr>
          <a:xfrm>
            <a:off x="1640564" y="5451680"/>
            <a:ext cx="8825658" cy="861420"/>
          </a:xfrm>
        </p:spPr>
        <p:txBody>
          <a:bodyPr/>
          <a:lstStyle/>
          <a:p>
            <a:pPr algn="ctr"/>
            <a:r>
              <a:rPr lang="fr-FR" dirty="0"/>
              <a:t>STRUCTURES D’ACCUEIL MUNICIPALES ET STRUCTURES D’ACCUEIL PRIVEES</a:t>
            </a:r>
          </a:p>
        </p:txBody>
      </p:sp>
    </p:spTree>
    <p:extLst>
      <p:ext uri="{BB962C8B-B14F-4D97-AF65-F5344CB8AC3E}">
        <p14:creationId xmlns:p14="http://schemas.microsoft.com/office/powerpoint/2010/main" val="3125389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0986" y="-295864"/>
            <a:ext cx="8418522" cy="1462194"/>
          </a:xfrm>
        </p:spPr>
        <p:txBody>
          <a:bodyPr/>
          <a:lstStyle/>
          <a:p>
            <a:pPr algn="ctr"/>
            <a:r>
              <a:rPr lang="fr-FR" dirty="0"/>
              <a:t>LE PROCESSUS DE DEMANDE DE PLACE EN CRECHE</a:t>
            </a:r>
          </a:p>
        </p:txBody>
      </p:sp>
      <p:sp>
        <p:nvSpPr>
          <p:cNvPr id="3" name="Espace réservé du contenu 2"/>
          <p:cNvSpPr>
            <a:spLocks noGrp="1"/>
          </p:cNvSpPr>
          <p:nvPr>
            <p:ph idx="1"/>
          </p:nvPr>
        </p:nvSpPr>
        <p:spPr>
          <a:xfrm>
            <a:off x="421632" y="1166330"/>
            <a:ext cx="7657230" cy="4629989"/>
          </a:xfrm>
        </p:spPr>
        <p:txBody>
          <a:bodyPr vert="horz" lIns="91440" tIns="45720" rIns="91440" bIns="45720" rtlCol="0" anchor="t">
            <a:noAutofit/>
          </a:bodyPr>
          <a:lstStyle/>
          <a:p>
            <a:pPr marL="0" indent="0" algn="ctr">
              <a:buNone/>
            </a:pPr>
            <a:r>
              <a:rPr lang="fr-FR" sz="1400" b="1"/>
              <a:t>RAPPEL </a:t>
            </a:r>
          </a:p>
          <a:p>
            <a:pPr marL="0" indent="0">
              <a:buClr>
                <a:srgbClr val="9E3611"/>
              </a:buClr>
              <a:buNone/>
            </a:pPr>
            <a:r>
              <a:rPr lang="fr-FR" sz="1400">
                <a:ea typeface="+mn-lt"/>
                <a:cs typeface="+mn-lt"/>
              </a:rPr>
              <a:t>1)La réalisation d'une préinscription en structure d'accueil municipale passe par la démarche « demande de place en crèche »  </a:t>
            </a:r>
            <a:r>
              <a:rPr lang="fr-FR" sz="1400" b="1" u="sng">
                <a:ea typeface="+mn-lt"/>
                <a:cs typeface="+mn-lt"/>
              </a:rPr>
              <a:t>sur le portail famille</a:t>
            </a:r>
            <a:r>
              <a:rPr lang="fr-FR" sz="1400">
                <a:ea typeface="+mn-lt"/>
                <a:cs typeface="+mn-lt"/>
              </a:rPr>
              <a:t> au 6ème mois de grossesse révolu.</a:t>
            </a:r>
            <a:endParaRPr lang="fr-FR" sz="1400" b="1" u="sng">
              <a:ea typeface="+mn-lt"/>
              <a:cs typeface="+mn-lt"/>
            </a:endParaRPr>
          </a:p>
          <a:p>
            <a:pPr marL="0" indent="0">
              <a:buClr>
                <a:srgbClr val="9E3611"/>
              </a:buClr>
              <a:buNone/>
            </a:pPr>
            <a:r>
              <a:rPr lang="fr-FR" sz="1400">
                <a:ea typeface="+mn-lt"/>
                <a:cs typeface="+mn-lt"/>
              </a:rPr>
              <a:t>A noter que cela correspond à un enregistrement de votre dossier sur       la liste d’attente.</a:t>
            </a:r>
            <a:endParaRPr lang="fr-FR" sz="1400" b="1" u="sng">
              <a:ea typeface="+mn-lt"/>
              <a:cs typeface="+mn-lt"/>
            </a:endParaRPr>
          </a:p>
          <a:p>
            <a:pPr marL="0" indent="0">
              <a:buClr>
                <a:srgbClr val="9E3611"/>
              </a:buClr>
              <a:buNone/>
            </a:pPr>
            <a:r>
              <a:rPr lang="fr-FR" sz="1400">
                <a:ea typeface="+mn-lt"/>
                <a:cs typeface="+mn-lt"/>
              </a:rPr>
              <a:t>A la date où la demande a été réalisée de manière complète.</a:t>
            </a:r>
            <a:endParaRPr lang="fr-FR" sz="1400" b="1" u="sng">
              <a:ea typeface="+mn-lt"/>
              <a:cs typeface="+mn-lt"/>
            </a:endParaRPr>
          </a:p>
          <a:p>
            <a:pPr marL="0" indent="0" algn="ctr">
              <a:buNone/>
            </a:pPr>
            <a:r>
              <a:rPr lang="fr-FR" sz="1600">
                <a:ea typeface="+mn-lt"/>
                <a:cs typeface="+mn-lt"/>
              </a:rPr>
              <a:t> </a:t>
            </a:r>
            <a:r>
              <a:rPr lang="fr-FR" sz="1600" b="1">
                <a:ea typeface="+mn-lt"/>
                <a:cs typeface="+mn-lt"/>
              </a:rPr>
              <a:t>NB  </a:t>
            </a:r>
            <a:endParaRPr lang="fr-FR" sz="1600">
              <a:ea typeface="+mn-lt"/>
              <a:cs typeface="+mn-lt"/>
            </a:endParaRPr>
          </a:p>
          <a:p>
            <a:pPr marL="0" indent="0">
              <a:buNone/>
            </a:pPr>
            <a:r>
              <a:rPr lang="fr-FR" sz="1400">
                <a:ea typeface="+mn-lt"/>
                <a:cs typeface="+mn-lt"/>
              </a:rPr>
              <a:t>Il est normal de ne pas avoir de contact pendant plusieurs mois.</a:t>
            </a:r>
            <a:endParaRPr lang="fr-FR" sz="1400"/>
          </a:p>
          <a:p>
            <a:pPr marL="0" indent="0">
              <a:buNone/>
            </a:pPr>
            <a:r>
              <a:rPr lang="fr-FR" sz="1400">
                <a:ea typeface="+mn-lt"/>
                <a:cs typeface="+mn-lt"/>
              </a:rPr>
              <a:t>Les justificatifs de domicile de moins de trois mois pris en compte sont les suivants :  quittance de loyer, factures EDF / TELEPHONE / …  </a:t>
            </a:r>
            <a:endParaRPr lang="en-US" sz="1400">
              <a:ea typeface="+mn-lt"/>
              <a:cs typeface="+mn-lt"/>
            </a:endParaRPr>
          </a:p>
          <a:p>
            <a:pPr marL="0" indent="0">
              <a:buNone/>
            </a:pPr>
            <a:r>
              <a:rPr lang="fr-FR" sz="1400">
                <a:ea typeface="+mn-lt"/>
                <a:cs typeface="+mn-lt"/>
              </a:rPr>
              <a:t>Les compromis de vente, les relevés d'impôts (sur les revenus, fonciers, …), les baux, les relevés de charges de copropriété et les ordres de mutation ne sont pas valables.</a:t>
            </a:r>
            <a:endParaRPr lang="fr-FR"/>
          </a:p>
          <a:p>
            <a:pPr marL="0" indent="0">
              <a:buClr>
                <a:srgbClr val="9E3611"/>
              </a:buClr>
              <a:buNone/>
            </a:pPr>
            <a:r>
              <a:rPr lang="fr-FR" sz="1400">
                <a:ea typeface="+mn-lt"/>
                <a:cs typeface="+mn-lt"/>
              </a:rPr>
              <a:t>2)En cas de modification de la demande (jours d’accueil, mode d’accueil, horaires, …) ou d'un besoin d'informations sur le suivi : écrire par mail à </a:t>
            </a:r>
            <a:r>
              <a:rPr lang="fr-FR" sz="1400" b="1" u="sng">
                <a:ea typeface="+mn-lt"/>
                <a:cs typeface="+mn-lt"/>
                <a:hlinkClick r:id="rId2"/>
              </a:rPr>
              <a:t>petite-enfance@saintcyr78.fr</a:t>
            </a:r>
            <a:endParaRPr lang="fr-FR" sz="1400" b="1" u="sng">
              <a:ea typeface="+mn-lt"/>
              <a:cs typeface="+mn-lt"/>
            </a:endParaRPr>
          </a:p>
          <a:p>
            <a:pPr marL="0" indent="0">
              <a:buNone/>
            </a:pPr>
            <a:r>
              <a:rPr lang="fr-FR" sz="1400">
                <a:ea typeface="+mn-lt"/>
                <a:cs typeface="+mn-lt"/>
              </a:rPr>
              <a:t>3)</a:t>
            </a:r>
            <a:r>
              <a:rPr lang="fr-FR" sz="1400" b="1" u="sng">
                <a:ea typeface="+mn-lt"/>
                <a:cs typeface="+mn-lt"/>
              </a:rPr>
              <a:t>Uniquement</a:t>
            </a:r>
            <a:r>
              <a:rPr lang="fr-FR" sz="1400">
                <a:ea typeface="+mn-lt"/>
                <a:cs typeface="+mn-lt"/>
              </a:rPr>
              <a:t> si la demande a été faite à 6 mois de grossesse révolu : il est nécessaire de réaliser la démarche « je transmets un acte de naissance » </a:t>
            </a:r>
            <a:r>
              <a:rPr lang="fr-FR" sz="1400" b="1" u="sng">
                <a:ea typeface="+mn-lt"/>
                <a:cs typeface="+mn-lt"/>
              </a:rPr>
              <a:t>sur le portail famille</a:t>
            </a:r>
            <a:endParaRPr lang="fr-FR" sz="1400" b="1" u="sng"/>
          </a:p>
          <a:p>
            <a:pPr>
              <a:buClr>
                <a:srgbClr val="9E3611"/>
              </a:buClr>
              <a:buAutoNum type="arabicParenR"/>
            </a:pPr>
            <a:endParaRPr lang="fr-FR" sz="1600" b="1" u="sng"/>
          </a:p>
          <a:p>
            <a:pPr>
              <a:buNone/>
            </a:pPr>
            <a:endParaRPr lang="fr-FR"/>
          </a:p>
          <a:p>
            <a:pPr marL="0" indent="0">
              <a:buNone/>
            </a:pPr>
            <a:endParaRPr lang="fr-FR"/>
          </a:p>
        </p:txBody>
      </p:sp>
      <p:sp>
        <p:nvSpPr>
          <p:cNvPr id="4" name="Espace réservé du texte 3"/>
          <p:cNvSpPr>
            <a:spLocks noGrp="1"/>
          </p:cNvSpPr>
          <p:nvPr>
            <p:ph type="body" sz="half" idx="2"/>
          </p:nvPr>
        </p:nvSpPr>
        <p:spPr>
          <a:xfrm>
            <a:off x="8708390" y="1777577"/>
            <a:ext cx="3073400" cy="593090"/>
          </a:xfrm>
        </p:spPr>
        <p:txBody>
          <a:bodyPr vert="horz" lIns="91440" tIns="45720" rIns="91440" bIns="45720" rtlCol="0" anchor="t">
            <a:noAutofit/>
          </a:bodyPr>
          <a:lstStyle/>
          <a:p>
            <a:pPr algn="ctr"/>
            <a:r>
              <a:rPr lang="fr-FR" sz="1800"/>
              <a:t>LE SERVICE PETITE ENFANCE</a:t>
            </a:r>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7940" y="3189817"/>
            <a:ext cx="3619661" cy="2018544"/>
          </a:xfrm>
          <a:prstGeom prst="rect">
            <a:avLst/>
          </a:prstGeom>
        </p:spPr>
      </p:pic>
    </p:spTree>
    <p:extLst>
      <p:ext uri="{BB962C8B-B14F-4D97-AF65-F5344CB8AC3E}">
        <p14:creationId xmlns:p14="http://schemas.microsoft.com/office/powerpoint/2010/main" val="1838043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a:t>LE CHOIX DES MODES D’ACCUEIL </a:t>
            </a:r>
          </a:p>
        </p:txBody>
      </p:sp>
      <p:sp>
        <p:nvSpPr>
          <p:cNvPr id="3" name="Espace réservé du texte 2"/>
          <p:cNvSpPr>
            <a:spLocks noGrp="1"/>
          </p:cNvSpPr>
          <p:nvPr>
            <p:ph type="body" idx="1"/>
          </p:nvPr>
        </p:nvSpPr>
        <p:spPr>
          <a:xfrm>
            <a:off x="825877" y="4634187"/>
            <a:ext cx="3219130" cy="474919"/>
          </a:xfrm>
        </p:spPr>
        <p:txBody>
          <a:bodyPr/>
          <a:lstStyle/>
          <a:p>
            <a:pPr algn="ctr"/>
            <a:r>
              <a:rPr lang="fr-FR" sz="2000"/>
              <a:t>INDIFFERENT</a:t>
            </a:r>
            <a:endParaRPr lang="fr-FR"/>
          </a:p>
        </p:txBody>
      </p:sp>
      <p:pic>
        <p:nvPicPr>
          <p:cNvPr id="13" name="Espace réservé pour une image  12"/>
          <p:cNvPicPr>
            <a:picLocks noGrp="1" noChangeAspect="1"/>
          </p:cNvPicPr>
          <p:nvPr>
            <p:ph type="pic" idx="15"/>
          </p:nvPr>
        </p:nvPicPr>
        <p:blipFill>
          <a:blip r:embed="rId2">
            <a:extLst>
              <a:ext uri="{28A0092B-C50C-407E-A947-70E740481C1C}">
                <a14:useLocalDpi xmlns:a14="http://schemas.microsoft.com/office/drawing/2010/main" val="0"/>
              </a:ext>
            </a:extLst>
          </a:blip>
          <a:srcRect t="22957" b="22957"/>
          <a:stretch>
            <a:fillRect/>
          </a:stretch>
        </p:blipFill>
        <p:spPr>
          <a:xfrm>
            <a:off x="295428" y="2762325"/>
            <a:ext cx="1885808" cy="1013734"/>
          </a:xfrm>
        </p:spPr>
      </p:pic>
      <p:sp>
        <p:nvSpPr>
          <p:cNvPr id="5" name="Espace réservé du texte 4"/>
          <p:cNvSpPr>
            <a:spLocks noGrp="1"/>
          </p:cNvSpPr>
          <p:nvPr>
            <p:ph type="body" sz="half" idx="18"/>
          </p:nvPr>
        </p:nvSpPr>
        <p:spPr>
          <a:xfrm>
            <a:off x="825877" y="5145403"/>
            <a:ext cx="3452179" cy="599164"/>
          </a:xfrm>
        </p:spPr>
        <p:txBody>
          <a:bodyPr/>
          <a:lstStyle/>
          <a:p>
            <a:pPr algn="ctr"/>
            <a:r>
              <a:rPr lang="fr-FR"/>
              <a:t>Accueil en crèche et/ou chez les assistantes maternelles municipales</a:t>
            </a:r>
          </a:p>
        </p:txBody>
      </p:sp>
      <p:sp>
        <p:nvSpPr>
          <p:cNvPr id="6" name="Espace réservé du texte 5"/>
          <p:cNvSpPr>
            <a:spLocks noGrp="1"/>
          </p:cNvSpPr>
          <p:nvPr>
            <p:ph type="body" sz="quarter" idx="3"/>
          </p:nvPr>
        </p:nvSpPr>
        <p:spPr>
          <a:xfrm>
            <a:off x="4583389" y="4532844"/>
            <a:ext cx="3301828" cy="576262"/>
          </a:xfrm>
        </p:spPr>
        <p:txBody>
          <a:bodyPr/>
          <a:lstStyle/>
          <a:p>
            <a:endParaRPr lang="fr-FR"/>
          </a:p>
          <a:p>
            <a:endParaRPr lang="fr-FR"/>
          </a:p>
          <a:p>
            <a:endParaRPr lang="fr-FR"/>
          </a:p>
          <a:p>
            <a:pPr algn="ctr"/>
            <a:r>
              <a:rPr lang="fr-FR" sz="2000"/>
              <a:t>ACCUEIL FAMILIAL</a:t>
            </a:r>
          </a:p>
        </p:txBody>
      </p:sp>
      <p:pic>
        <p:nvPicPr>
          <p:cNvPr id="12" name="Espace réservé pour une image  11"/>
          <p:cNvPicPr>
            <a:picLocks noGrp="1" noChangeAspect="1"/>
          </p:cNvPicPr>
          <p:nvPr>
            <p:ph type="pic" idx="21"/>
          </p:nvPr>
        </p:nvPicPr>
        <p:blipFill>
          <a:blip r:embed="rId3">
            <a:extLst>
              <a:ext uri="{28A0092B-C50C-407E-A947-70E740481C1C}">
                <a14:useLocalDpi xmlns:a14="http://schemas.microsoft.com/office/drawing/2010/main" val="0"/>
              </a:ext>
            </a:extLst>
          </a:blip>
          <a:srcRect t="5575" b="5575"/>
          <a:stretch>
            <a:fillRect/>
          </a:stretch>
        </p:blipFill>
        <p:spPr>
          <a:xfrm>
            <a:off x="8264525" y="2310983"/>
            <a:ext cx="2691243" cy="1591510"/>
          </a:xfrm>
        </p:spPr>
      </p:pic>
      <p:sp>
        <p:nvSpPr>
          <p:cNvPr id="8" name="Espace réservé du texte 7"/>
          <p:cNvSpPr>
            <a:spLocks noGrp="1"/>
          </p:cNvSpPr>
          <p:nvPr>
            <p:ph type="body" sz="half" idx="19"/>
          </p:nvPr>
        </p:nvSpPr>
        <p:spPr>
          <a:xfrm>
            <a:off x="4583282" y="5111887"/>
            <a:ext cx="3303352" cy="1010119"/>
          </a:xfrm>
        </p:spPr>
        <p:txBody>
          <a:bodyPr/>
          <a:lstStyle/>
          <a:p>
            <a:pPr algn="ctr"/>
            <a:r>
              <a:rPr lang="fr-FR"/>
              <a:t>Accueil chez les assistantes maternelles municipales</a:t>
            </a:r>
          </a:p>
        </p:txBody>
      </p:sp>
      <p:sp>
        <p:nvSpPr>
          <p:cNvPr id="9" name="Espace réservé du texte 8"/>
          <p:cNvSpPr>
            <a:spLocks noGrp="1"/>
          </p:cNvSpPr>
          <p:nvPr>
            <p:ph type="body" sz="quarter" idx="13"/>
          </p:nvPr>
        </p:nvSpPr>
        <p:spPr>
          <a:xfrm>
            <a:off x="8191860" y="4555015"/>
            <a:ext cx="3291539" cy="554091"/>
          </a:xfrm>
        </p:spPr>
        <p:txBody>
          <a:bodyPr/>
          <a:lstStyle/>
          <a:p>
            <a:pPr algn="ctr"/>
            <a:r>
              <a:rPr lang="fr-FR" sz="1800"/>
              <a:t>ACCUEIL COLLECTIF</a:t>
            </a:r>
            <a:endParaRPr lang="fr-FR"/>
          </a:p>
        </p:txBody>
      </p:sp>
      <p:pic>
        <p:nvPicPr>
          <p:cNvPr id="10" name="Espace réservé pour une image  9"/>
          <p:cNvPicPr>
            <a:picLocks noGrp="1" noChangeAspect="1"/>
          </p:cNvPicPr>
          <p:nvPr>
            <p:ph type="pic" idx="22"/>
          </p:nvPr>
        </p:nvPicPr>
        <p:blipFill>
          <a:blip r:embed="rId2">
            <a:extLst>
              <a:ext uri="{28A0092B-C50C-407E-A947-70E740481C1C}">
                <a14:useLocalDpi xmlns:a14="http://schemas.microsoft.com/office/drawing/2010/main" val="0"/>
              </a:ext>
            </a:extLst>
          </a:blip>
          <a:srcRect t="23035" b="23035"/>
          <a:stretch>
            <a:fillRect/>
          </a:stretch>
        </p:blipFill>
        <p:spPr>
          <a:xfrm>
            <a:off x="4702785" y="2555226"/>
            <a:ext cx="2921885" cy="1347267"/>
          </a:xfrm>
        </p:spPr>
      </p:pic>
      <p:sp>
        <p:nvSpPr>
          <p:cNvPr id="11" name="Espace réservé du texte 10"/>
          <p:cNvSpPr>
            <a:spLocks noGrp="1"/>
          </p:cNvSpPr>
          <p:nvPr>
            <p:ph type="body" sz="half" idx="20"/>
          </p:nvPr>
        </p:nvSpPr>
        <p:spPr>
          <a:xfrm>
            <a:off x="8244366" y="5203209"/>
            <a:ext cx="3305053" cy="1010121"/>
          </a:xfrm>
        </p:spPr>
        <p:txBody>
          <a:bodyPr/>
          <a:lstStyle/>
          <a:p>
            <a:pPr algn="ctr"/>
            <a:r>
              <a:rPr lang="fr-FR"/>
              <a:t>ACCUEIL EN CRECHE </a:t>
            </a:r>
          </a:p>
        </p:txBody>
      </p:sp>
      <p:pic>
        <p:nvPicPr>
          <p:cNvPr id="17" name="Espace réservé pour une imag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2588" y="2762325"/>
            <a:ext cx="1737595" cy="1013734"/>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41223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382181" y="484632"/>
            <a:ext cx="7031567" cy="1503511"/>
          </a:xfrm>
        </p:spPr>
        <p:txBody>
          <a:bodyPr>
            <a:normAutofit/>
          </a:bodyPr>
          <a:lstStyle/>
          <a:p>
            <a:pPr algn="ctr"/>
            <a:r>
              <a:rPr lang="fr-FR">
                <a:solidFill>
                  <a:srgbClr val="FF3300"/>
                </a:solidFill>
              </a:rPr>
              <a:t>LA COMMISSION</a:t>
            </a:r>
            <a:endParaRPr lang="fr-FR"/>
          </a:p>
        </p:txBody>
      </p:sp>
      <p:sp>
        <p:nvSpPr>
          <p:cNvPr id="3" name="Espace réservé du contenu 2"/>
          <p:cNvSpPr>
            <a:spLocks noGrp="1"/>
          </p:cNvSpPr>
          <p:nvPr>
            <p:ph idx="1"/>
          </p:nvPr>
        </p:nvSpPr>
        <p:spPr>
          <a:ln w="76200">
            <a:solidFill>
              <a:srgbClr val="FF3300"/>
            </a:solidFill>
          </a:ln>
        </p:spPr>
        <p:txBody>
          <a:bodyPr vert="horz" lIns="91440" tIns="45720" rIns="91440" bIns="45720" rtlCol="0" anchor="t">
            <a:normAutofit fontScale="92500" lnSpcReduction="20000"/>
          </a:bodyPr>
          <a:lstStyle/>
          <a:p>
            <a:pPr>
              <a:buFont typeface="Calibri" pitchFamily="2" charset="2"/>
              <a:buChar char="-"/>
            </a:pPr>
            <a:endParaRPr lang="fr-FR"/>
          </a:p>
          <a:p>
            <a:pPr>
              <a:buClr>
                <a:srgbClr val="9E3611"/>
              </a:buClr>
              <a:buFont typeface="Calibri" pitchFamily="2" charset="2"/>
              <a:buChar char="-"/>
            </a:pPr>
            <a:r>
              <a:rPr lang="fr-FR"/>
              <a:t>Elle a lieu chaque année au Printemps</a:t>
            </a:r>
          </a:p>
          <a:p>
            <a:pPr>
              <a:buFont typeface="Calibri" pitchFamily="2" charset="2"/>
              <a:buChar char="-"/>
            </a:pPr>
            <a:r>
              <a:rPr lang="fr-FR"/>
              <a:t>Pas de sectorisation</a:t>
            </a:r>
          </a:p>
          <a:p>
            <a:pPr>
              <a:buClr>
                <a:srgbClr val="9E3611"/>
              </a:buClr>
              <a:buFont typeface="Calibri" pitchFamily="2" charset="2"/>
              <a:buChar char="-"/>
            </a:pPr>
            <a:r>
              <a:rPr lang="fr-FR"/>
              <a:t>Réponse au plus tard le 31 mai</a:t>
            </a:r>
          </a:p>
          <a:p>
            <a:pPr>
              <a:buClr>
                <a:srgbClr val="9E3611"/>
              </a:buClr>
              <a:buFont typeface="Calibri" pitchFamily="2" charset="2"/>
              <a:buChar char="-"/>
            </a:pPr>
            <a:r>
              <a:rPr lang="fr-FR"/>
              <a:t>En dehors de la commission, la liste d'attente est étudiée </a:t>
            </a:r>
          </a:p>
          <a:p>
            <a:pPr marL="0" indent="0">
              <a:buClr>
                <a:srgbClr val="9E3611"/>
              </a:buClr>
              <a:buNone/>
            </a:pPr>
            <a:r>
              <a:rPr lang="fr-FR"/>
              <a:t> chaque fois qu'une place se libère </a:t>
            </a:r>
          </a:p>
          <a:p>
            <a:pPr marL="0" indent="0">
              <a:buNone/>
            </a:pPr>
            <a:endParaRPr lang="fr-FR"/>
          </a:p>
          <a:p>
            <a:pPr marL="0" indent="0">
              <a:buNone/>
            </a:pPr>
            <a:r>
              <a:rPr lang="fr-FR"/>
              <a:t>Les critères d'attributions </a:t>
            </a:r>
          </a:p>
          <a:p>
            <a:pPr>
              <a:buFont typeface="Calibri" pitchFamily="2" charset="2"/>
              <a:buChar char="-"/>
            </a:pPr>
            <a:r>
              <a:rPr lang="fr-FR"/>
              <a:t>Ordre chronologique (date d'inscription)</a:t>
            </a:r>
          </a:p>
          <a:p>
            <a:pPr>
              <a:buClr>
                <a:srgbClr val="9E3611"/>
              </a:buClr>
              <a:buFont typeface="Calibri" pitchFamily="2" charset="2"/>
              <a:buChar char="-"/>
            </a:pPr>
            <a:r>
              <a:rPr lang="fr-FR"/>
              <a:t>L'âge des enfants </a:t>
            </a:r>
          </a:p>
          <a:p>
            <a:pPr>
              <a:buClr>
                <a:srgbClr val="9E3611"/>
              </a:buClr>
              <a:buFont typeface="Calibri" pitchFamily="2" charset="2"/>
              <a:buChar char="-"/>
            </a:pPr>
            <a:r>
              <a:rPr lang="fr-FR"/>
              <a:t>Les situations prioritaires</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2059" y="2453795"/>
            <a:ext cx="2605606" cy="1954205"/>
          </a:xfrm>
          <a:prstGeom prst="rect">
            <a:avLst/>
          </a:prstGeom>
        </p:spPr>
      </p:pic>
    </p:spTree>
    <p:extLst>
      <p:ext uri="{BB962C8B-B14F-4D97-AF65-F5344CB8AC3E}">
        <p14:creationId xmlns:p14="http://schemas.microsoft.com/office/powerpoint/2010/main" val="3775087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69848" y="484632"/>
            <a:ext cx="9878484" cy="963761"/>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fr-FR" sz="2800"/>
              <a:t>Informations générales </a:t>
            </a:r>
            <a:br>
              <a:rPr lang="fr-FR" sz="2800"/>
            </a:br>
            <a:r>
              <a:rPr lang="fr-FR" sz="2800"/>
              <a:t>ET ETAPES IMPORTANTES</a:t>
            </a:r>
          </a:p>
        </p:txBody>
      </p:sp>
      <p:sp>
        <p:nvSpPr>
          <p:cNvPr id="3" name="Espace réservé du contenu 2"/>
          <p:cNvSpPr>
            <a:spLocks noGrp="1"/>
          </p:cNvSpPr>
          <p:nvPr>
            <p:ph idx="1"/>
          </p:nvPr>
        </p:nvSpPr>
        <p:spPr>
          <a:xfrm>
            <a:off x="2325081" y="5068498"/>
            <a:ext cx="8756651" cy="1563709"/>
          </a:xfrm>
        </p:spPr>
        <p:txBody>
          <a:bodyPr vert="horz" lIns="91440" tIns="45720" rIns="91440" bIns="45720" rtlCol="0" anchor="t">
            <a:normAutofit/>
          </a:bodyPr>
          <a:lstStyle/>
          <a:p>
            <a:pPr marL="0" indent="0">
              <a:buClr>
                <a:srgbClr val="9E3611"/>
              </a:buClr>
              <a:buNone/>
            </a:pPr>
            <a:endParaRPr lang="fr-FR" sz="1600"/>
          </a:p>
          <a:p>
            <a:pPr marL="274320" lvl="1" indent="0">
              <a:buNone/>
            </a:pPr>
            <a:r>
              <a:rPr lang="fr-FR" sz="1600"/>
              <a:t>En cas de besoin, pensez à mettre à jour votre demande par mail à </a:t>
            </a:r>
          </a:p>
          <a:p>
            <a:pPr marL="274320" lvl="1" indent="0">
              <a:buNone/>
            </a:pPr>
            <a:r>
              <a:rPr lang="fr-FR" sz="1600">
                <a:hlinkClick r:id="rId2"/>
              </a:rPr>
              <a:t>petite-enfance@saintcyr78.fr</a:t>
            </a:r>
            <a:endParaRPr lang="fr-FR"/>
          </a:p>
          <a:p>
            <a:pPr marL="274320" lvl="1" indent="0">
              <a:buNone/>
            </a:pPr>
            <a:endParaRPr lang="fr-FR" sz="1600"/>
          </a:p>
        </p:txBody>
      </p:sp>
      <p:sp>
        <p:nvSpPr>
          <p:cNvPr id="5" name="Flèche droite rayée 4"/>
          <p:cNvSpPr/>
          <p:nvPr/>
        </p:nvSpPr>
        <p:spPr>
          <a:xfrm>
            <a:off x="2328447" y="5420731"/>
            <a:ext cx="299273" cy="18358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à coins arrondis 3">
            <a:extLst>
              <a:ext uri="{FF2B5EF4-FFF2-40B4-BE49-F238E27FC236}">
                <a16:creationId xmlns:a16="http://schemas.microsoft.com/office/drawing/2014/main" xmlns="" id="{817AF1A1-7C8D-D43D-551B-0F63BCFBFB2B}"/>
              </a:ext>
            </a:extLst>
          </p:cNvPr>
          <p:cNvSpPr/>
          <p:nvPr/>
        </p:nvSpPr>
        <p:spPr>
          <a:xfrm>
            <a:off x="9437774" y="2680761"/>
            <a:ext cx="2461542" cy="748491"/>
          </a:xfrm>
          <a:prstGeom prst="roundRect">
            <a:avLst/>
          </a:prstGeom>
          <a:solidFill>
            <a:srgbClr val="FFC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fr-FR" b="1">
              <a:solidFill>
                <a:srgbClr val="FF0000"/>
              </a:solidFill>
            </a:endParaRPr>
          </a:p>
          <a:p>
            <a:pPr algn="ctr"/>
            <a:r>
              <a:rPr lang="fr-FR" sz="1400" b="1">
                <a:solidFill>
                  <a:srgbClr val="FF0000"/>
                </a:solidFill>
              </a:rPr>
              <a:t>ANNULATION</a:t>
            </a:r>
            <a:r>
              <a:rPr lang="fr-FR" sz="1400" b="1"/>
              <a:t> DE LA DEMANDE SI NON TRANSMIS</a:t>
            </a:r>
          </a:p>
          <a:p>
            <a:endParaRPr lang="fr-FR" b="1"/>
          </a:p>
        </p:txBody>
      </p:sp>
      <p:sp>
        <p:nvSpPr>
          <p:cNvPr id="4" name="Espace réservé du contenu 2">
            <a:extLst>
              <a:ext uri="{FF2B5EF4-FFF2-40B4-BE49-F238E27FC236}">
                <a16:creationId xmlns:a16="http://schemas.microsoft.com/office/drawing/2014/main" xmlns="" id="{308FB1D0-3D7B-2482-CE3C-53784BD0473E}"/>
              </a:ext>
            </a:extLst>
          </p:cNvPr>
          <p:cNvSpPr>
            <a:spLocks noGrp="1"/>
          </p:cNvSpPr>
          <p:nvPr/>
        </p:nvSpPr>
        <p:spPr>
          <a:xfrm>
            <a:off x="1070807" y="1616878"/>
            <a:ext cx="8166143" cy="3184016"/>
          </a:xfrm>
          <a:prstGeom prst="rect">
            <a:avLst/>
          </a:prstGeom>
          <a:solidFill>
            <a:schemeClr val="accent3">
              <a:lumMod val="75000"/>
            </a:schemeClr>
          </a:solidFill>
        </p:spPr>
        <p:txBody>
          <a:bodyPr vert="horz" lIns="91440" tIns="45720" rIns="91440" bIns="45720" rtlCol="0" anchor="t">
            <a:normAutofit fontScale="62500" lnSpcReduction="2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None/>
            </a:pPr>
            <a:endParaRPr lang="fr-FR" sz="1900">
              <a:solidFill>
                <a:schemeClr val="accent4">
                  <a:lumMod val="20000"/>
                  <a:lumOff val="80000"/>
                </a:schemeClr>
              </a:solidFill>
            </a:endParaRPr>
          </a:p>
          <a:p>
            <a:pPr marL="457200" indent="-457200">
              <a:buAutoNum type="arabicParenR"/>
            </a:pPr>
            <a:r>
              <a:rPr lang="fr-FR" sz="1900">
                <a:solidFill>
                  <a:schemeClr val="accent4">
                    <a:lumMod val="20000"/>
                    <a:lumOff val="80000"/>
                  </a:schemeClr>
                </a:solidFill>
              </a:rPr>
              <a:t>POUR UNE INSCRIPTION A 6 MOIS DE GROSSESSE</a:t>
            </a:r>
          </a:p>
          <a:p>
            <a:pPr marL="0" indent="0">
              <a:buNone/>
            </a:pPr>
            <a:r>
              <a:rPr lang="fr-FR" sz="1800">
                <a:solidFill>
                  <a:schemeClr val="accent4">
                    <a:lumMod val="20000"/>
                    <a:lumOff val="80000"/>
                  </a:schemeClr>
                </a:solidFill>
                <a:ea typeface="+mn-lt"/>
                <a:cs typeface="+mn-lt"/>
              </a:rPr>
              <a:t>Dans un délai de 6 semaines après l’accouchement, déposer l'acte de naissance </a:t>
            </a:r>
            <a:r>
              <a:rPr lang="fr-FR" sz="1800" u="sng">
                <a:solidFill>
                  <a:schemeClr val="accent4">
                    <a:lumMod val="60000"/>
                    <a:lumOff val="40000"/>
                  </a:schemeClr>
                </a:solidFill>
                <a:ea typeface="+mn-lt"/>
                <a:cs typeface="+mn-lt"/>
              </a:rPr>
              <a:t>sur le portail famille – rubrique « je transmets un acte de naissance »</a:t>
            </a:r>
            <a:endParaRPr lang="fr-FR" sz="1800" u="sng">
              <a:solidFill>
                <a:schemeClr val="accent4">
                  <a:lumMod val="60000"/>
                  <a:lumOff val="40000"/>
                </a:schemeClr>
              </a:solidFill>
            </a:endParaRPr>
          </a:p>
          <a:p>
            <a:pPr marL="0" indent="0">
              <a:buNone/>
            </a:pPr>
            <a:endParaRPr lang="fr-FR" sz="1800" u="sng">
              <a:solidFill>
                <a:schemeClr val="accent4">
                  <a:lumMod val="60000"/>
                  <a:lumOff val="40000"/>
                </a:schemeClr>
              </a:solidFill>
            </a:endParaRPr>
          </a:p>
          <a:p>
            <a:pPr marL="0" indent="0">
              <a:buNone/>
            </a:pPr>
            <a:r>
              <a:rPr lang="fr-FR" sz="1800" b="1">
                <a:solidFill>
                  <a:srgbClr val="00B050"/>
                </a:solidFill>
                <a:highlight>
                  <a:srgbClr val="FFFF00"/>
                </a:highlight>
              </a:rPr>
              <a:t>NB</a:t>
            </a:r>
            <a:r>
              <a:rPr lang="fr-FR" sz="1800">
                <a:solidFill>
                  <a:srgbClr val="00B050"/>
                </a:solidFill>
                <a:highlight>
                  <a:srgbClr val="FFFF00"/>
                </a:highlight>
              </a:rPr>
              <a:t> : les démarches du service scolaire et du service petite enfance sont à dissocier pour l'envoi de l'acte de naissance</a:t>
            </a:r>
            <a:r>
              <a:rPr lang="fr-FR" sz="1800">
                <a:solidFill>
                  <a:schemeClr val="accent4">
                    <a:lumMod val="20000"/>
                    <a:lumOff val="80000"/>
                  </a:schemeClr>
                </a:solidFill>
                <a:highlight>
                  <a:srgbClr val="FFFF00"/>
                </a:highlight>
              </a:rPr>
              <a:t> </a:t>
            </a:r>
          </a:p>
          <a:p>
            <a:pPr marL="0" indent="0">
              <a:buNone/>
            </a:pPr>
            <a:endParaRPr lang="fr-FR" sz="1600">
              <a:solidFill>
                <a:schemeClr val="accent4">
                  <a:lumMod val="20000"/>
                  <a:lumOff val="80000"/>
                </a:schemeClr>
              </a:solidFill>
              <a:highlight>
                <a:srgbClr val="FFFF00"/>
              </a:highlight>
            </a:endParaRPr>
          </a:p>
          <a:p>
            <a:pPr marL="0" indent="0">
              <a:buNone/>
            </a:pPr>
            <a:r>
              <a:rPr lang="fr-FR" sz="1900">
                <a:solidFill>
                  <a:schemeClr val="accent4">
                    <a:lumMod val="20000"/>
                    <a:lumOff val="80000"/>
                  </a:schemeClr>
                </a:solidFill>
              </a:rPr>
              <a:t>2) POUR MAINTENIR LA DEMANDE </a:t>
            </a:r>
            <a:endParaRPr lang="fr-FR">
              <a:solidFill>
                <a:schemeClr val="accent4">
                  <a:lumMod val="20000"/>
                  <a:lumOff val="80000"/>
                </a:schemeClr>
              </a:solidFill>
            </a:endParaRPr>
          </a:p>
          <a:p>
            <a:pPr marL="0" indent="0">
              <a:buNone/>
            </a:pPr>
            <a:r>
              <a:rPr lang="fr-FR" sz="1800">
                <a:solidFill>
                  <a:schemeClr val="accent4">
                    <a:lumMod val="20000"/>
                    <a:lumOff val="80000"/>
                  </a:schemeClr>
                </a:solidFill>
              </a:rPr>
              <a:t>Envoi par mail, du formulaire d'actualisation, de la part du service Petite Enfance au mois de janvier de chaque année pour les familles inscrites avant le 31 	aout de 	l’année précédente.</a:t>
            </a:r>
          </a:p>
          <a:p>
            <a:pPr marL="0" indent="0">
              <a:buNone/>
            </a:pPr>
            <a:r>
              <a:rPr lang="fr-FR" b="1">
                <a:solidFill>
                  <a:schemeClr val="accent4">
                    <a:lumMod val="20000"/>
                    <a:lumOff val="80000"/>
                  </a:schemeClr>
                </a:solidFill>
              </a:rPr>
              <a:t>	</a:t>
            </a:r>
            <a:endParaRPr lang="fr-FR"/>
          </a:p>
          <a:p>
            <a:pPr marL="0" indent="0">
              <a:buNone/>
            </a:pPr>
            <a:r>
              <a:rPr lang="fr-FR"/>
              <a:t> </a:t>
            </a:r>
          </a:p>
        </p:txBody>
      </p:sp>
    </p:spTree>
    <p:extLst>
      <p:ext uri="{BB962C8B-B14F-4D97-AF65-F5344CB8AC3E}">
        <p14:creationId xmlns:p14="http://schemas.microsoft.com/office/powerpoint/2010/main" val="1406859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30065" y="229935"/>
            <a:ext cx="12258225" cy="617307"/>
          </a:xfrm>
        </p:spPr>
        <p:txBody>
          <a:bodyPr>
            <a:normAutofit fontScale="90000"/>
          </a:bodyPr>
          <a:lstStyle/>
          <a:p>
            <a:pPr algn="ctr"/>
            <a:r>
              <a:rPr lang="fr-FR" altLang="fr-FR" dirty="0"/>
              <a:t>LA CRECHE FAMILIALE C'EST QUOI ?</a:t>
            </a:r>
            <a:endParaRPr lang="fr-FR" dirty="0"/>
          </a:p>
        </p:txBody>
      </p:sp>
      <p:sp>
        <p:nvSpPr>
          <p:cNvPr id="3" name="Espace réservé du contenu 2"/>
          <p:cNvSpPr>
            <a:spLocks noGrp="1"/>
          </p:cNvSpPr>
          <p:nvPr>
            <p:ph idx="1"/>
          </p:nvPr>
        </p:nvSpPr>
        <p:spPr>
          <a:xfrm>
            <a:off x="1069848" y="1043107"/>
            <a:ext cx="10058400" cy="5617923"/>
          </a:xfrm>
        </p:spPr>
        <p:txBody>
          <a:bodyPr vert="horz" lIns="91440" tIns="45720" rIns="91440" bIns="45720" rtlCol="0" anchor="t">
            <a:normAutofit fontScale="85000" lnSpcReduction="10000"/>
          </a:bodyPr>
          <a:lstStyle/>
          <a:p>
            <a:pPr algn="just">
              <a:buClr>
                <a:srgbClr val="D34817">
                  <a:lumMod val="75000"/>
                </a:srgbClr>
              </a:buClr>
              <a:defRPr/>
            </a:pPr>
            <a:r>
              <a:rPr lang="fr-FR" altLang="fr-FR"/>
              <a:t>La crèche familiale est une structure municipale de 77 enfants, ouverte de 7h30 à 18h30 du lundi au vendredi</a:t>
            </a:r>
            <a:endParaRPr lang="fr-FR"/>
          </a:p>
          <a:p>
            <a:pPr algn="just">
              <a:buClr>
                <a:srgbClr val="9E3611"/>
              </a:buClr>
              <a:defRPr/>
            </a:pPr>
            <a:r>
              <a:rPr lang="fr-FR" altLang="fr-FR"/>
              <a:t>Ouverte toute l'année sauf une semaine à Noël</a:t>
            </a:r>
          </a:p>
          <a:p>
            <a:pPr marL="742950" lvl="1" indent="-285750">
              <a:lnSpc>
                <a:spcPct val="200000"/>
              </a:lnSpc>
              <a:buClr>
                <a:srgbClr val="9E3611"/>
              </a:buClr>
              <a:buFont typeface="Wingdings"/>
              <a:buChar char="§"/>
            </a:pPr>
            <a:r>
              <a:rPr lang="fr-FR" sz="1900"/>
              <a:t>Accueil hybride, alternant moment de socialisation en crèche et moments privilégiés avec leur référente à son domicile</a:t>
            </a:r>
            <a:endParaRPr lang="en-US" sz="1900"/>
          </a:p>
          <a:p>
            <a:pPr marL="742950" lvl="1" indent="-285750">
              <a:lnSpc>
                <a:spcPct val="200000"/>
              </a:lnSpc>
              <a:buClr>
                <a:srgbClr val="9E3611"/>
              </a:buClr>
              <a:buFont typeface="Wingdings"/>
              <a:buChar char="§"/>
            </a:pPr>
            <a:r>
              <a:rPr lang="fr-FR" sz="1900"/>
              <a:t>Parents rassurés par un travail en étroite collaboration avec la Direction de la crèche. </a:t>
            </a:r>
            <a:endParaRPr lang="en-US" sz="1900"/>
          </a:p>
          <a:p>
            <a:pPr marL="742950" lvl="1" indent="-285750">
              <a:lnSpc>
                <a:spcPct val="200000"/>
              </a:lnSpc>
              <a:buClr>
                <a:srgbClr val="9E3611"/>
              </a:buClr>
              <a:buFont typeface="Wingdings"/>
              <a:buChar char="§"/>
            </a:pPr>
            <a:r>
              <a:rPr lang="fr-FR" sz="1900"/>
              <a:t>Une équipe infirmière puéricultrice/éducatrice qui permet une prise en charge personnalisée des enfants avec des PAI, des problématiques de santé ou une situation de handicap.</a:t>
            </a:r>
            <a:endParaRPr lang="en-US" sz="1900"/>
          </a:p>
          <a:p>
            <a:pPr marL="742950" lvl="1" indent="-285750">
              <a:lnSpc>
                <a:spcPct val="200000"/>
              </a:lnSpc>
              <a:buClr>
                <a:srgbClr val="9E3611"/>
              </a:buClr>
              <a:buFont typeface="Wingdings"/>
              <a:buChar char="§"/>
            </a:pPr>
            <a:r>
              <a:rPr lang="fr-FR" sz="1900"/>
              <a:t>Des Assistantes maternelles </a:t>
            </a:r>
            <a:r>
              <a:rPr lang="fr-FR" sz="1900" err="1"/>
              <a:t>agréees</a:t>
            </a:r>
            <a:r>
              <a:rPr lang="fr-FR" sz="1900"/>
              <a:t>,  accompagnées et formées</a:t>
            </a:r>
            <a:endParaRPr lang="en-US" sz="1900"/>
          </a:p>
          <a:p>
            <a:pPr marL="742950" lvl="1" indent="-285750">
              <a:lnSpc>
                <a:spcPct val="200000"/>
              </a:lnSpc>
              <a:buClr>
                <a:srgbClr val="9E3611"/>
              </a:buClr>
              <a:buFont typeface="Wingdings"/>
              <a:buChar char="§"/>
            </a:pPr>
            <a:r>
              <a:rPr lang="fr-FR" sz="1900"/>
              <a:t>Zéro rapport financier avec l'</a:t>
            </a:r>
            <a:r>
              <a:rPr lang="fr-FR" sz="1900" err="1"/>
              <a:t>assmat</a:t>
            </a:r>
            <a:r>
              <a:rPr lang="fr-FR" sz="1900"/>
              <a:t> car celle-ci est salariée de la ville</a:t>
            </a:r>
            <a:endParaRPr lang="en-US" sz="1900"/>
          </a:p>
          <a:p>
            <a:pPr>
              <a:buNone/>
            </a:pPr>
            <a:endParaRPr lang="fr-FR" altLang="fr-FR"/>
          </a:p>
          <a:p>
            <a:endParaRPr lang="fr-FR"/>
          </a:p>
        </p:txBody>
      </p:sp>
    </p:spTree>
    <p:extLst>
      <p:ext uri="{BB962C8B-B14F-4D97-AF65-F5344CB8AC3E}">
        <p14:creationId xmlns:p14="http://schemas.microsoft.com/office/powerpoint/2010/main" val="2809899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913775" y="618517"/>
            <a:ext cx="10364451" cy="981683"/>
          </a:xfrm>
        </p:spPr>
        <p:txBody>
          <a:bodyPr>
            <a:normAutofit/>
          </a:bodyPr>
          <a:lstStyle/>
          <a:p>
            <a:pPr algn="ctr"/>
            <a:r>
              <a:rPr lang="fr-FR" altLang="fr-FR" sz="3600" i="1"/>
              <a:t>Crèche familiale en photos</a:t>
            </a:r>
            <a:endParaRPr lang="fr-FR" sz="3600"/>
          </a:p>
        </p:txBody>
      </p:sp>
      <p:pic>
        <p:nvPicPr>
          <p:cNvPr id="5" name="Picture 8" descr="J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909665" y="2281003"/>
            <a:ext cx="2537884" cy="167058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9" descr="J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194105" y="1603668"/>
            <a:ext cx="2537884" cy="176583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10" descr="J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1150727" y="3838212"/>
            <a:ext cx="2465388" cy="166317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11" descr="J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9863608" y="3696443"/>
            <a:ext cx="1961670" cy="24258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9" descr="20141103_1002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a:xfrm>
            <a:off x="7132504" y="4970381"/>
            <a:ext cx="2728383" cy="17748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1" descr="bibliotheque">
            <a:extLst>
              <a:ext uri="{FF2B5EF4-FFF2-40B4-BE49-F238E27FC236}">
                <a16:creationId xmlns:a16="http://schemas.microsoft.com/office/drawing/2014/main" xmlns="" id="{833F3588-505D-0B67-9A81-452489802B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a:xfrm>
            <a:off x="3988147" y="1588928"/>
            <a:ext cx="1682509" cy="211497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12" descr="bibliotheque (2)">
            <a:extLst>
              <a:ext uri="{FF2B5EF4-FFF2-40B4-BE49-F238E27FC236}">
                <a16:creationId xmlns:a16="http://schemas.microsoft.com/office/drawing/2014/main" xmlns="" id="{A6AF57B8-E84C-B127-BD86-0E5751C547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a:xfrm>
            <a:off x="9559287" y="215541"/>
            <a:ext cx="2559050" cy="178699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14" descr="bibliotheque (1)">
            <a:extLst>
              <a:ext uri="{FF2B5EF4-FFF2-40B4-BE49-F238E27FC236}">
                <a16:creationId xmlns:a16="http://schemas.microsoft.com/office/drawing/2014/main" xmlns="" id="{3DE3ABE1-8A31-995E-E5AE-BBA69FDB54E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a:xfrm>
            <a:off x="6912693" y="3149183"/>
            <a:ext cx="2528888" cy="175842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 name="Picture 4" descr="Spectacle">
            <a:extLst>
              <a:ext uri="{FF2B5EF4-FFF2-40B4-BE49-F238E27FC236}">
                <a16:creationId xmlns:a16="http://schemas.microsoft.com/office/drawing/2014/main" xmlns="" id="{00EFE347-F36E-349B-445A-A15E289C184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46721" y="2026180"/>
            <a:ext cx="1983317" cy="1513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Me Machado, Me Deletre, Me Lacroix">
            <a:extLst>
              <a:ext uri="{FF2B5EF4-FFF2-40B4-BE49-F238E27FC236}">
                <a16:creationId xmlns:a16="http://schemas.microsoft.com/office/drawing/2014/main" xmlns="" id="{BF5D24AF-6F19-24C8-A310-0F22F71AFE6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7608" y="392642"/>
            <a:ext cx="2214563" cy="2115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8" descr="P2170041">
            <a:extLst>
              <a:ext uri="{FF2B5EF4-FFF2-40B4-BE49-F238E27FC236}">
                <a16:creationId xmlns:a16="http://schemas.microsoft.com/office/drawing/2014/main" xmlns="" id="{159108AF-47AF-604F-4E6F-FF73F89358B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4030134"/>
            <a:ext cx="3401484" cy="254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chasse aux oeufs 2">
            <a:extLst>
              <a:ext uri="{FF2B5EF4-FFF2-40B4-BE49-F238E27FC236}">
                <a16:creationId xmlns:a16="http://schemas.microsoft.com/office/drawing/2014/main" xmlns="" id="{BCC5563D-3B70-4B1D-0CC1-F9526F48470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a:xfrm>
            <a:off x="97367" y="5083176"/>
            <a:ext cx="2114550" cy="1651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01556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1"/>
                                          </p:val>
                                        </p:tav>
                                        <p:tav tm="100000">
                                          <p:val>
                                            <p:strVal val="#ppt_x"/>
                                          </p:val>
                                        </p:tav>
                                      </p:tavLst>
                                    </p:anim>
                                    <p:anim calcmode="lin" valueType="num">
                                      <p:cBhvr>
                                        <p:cTn id="9"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1"/>
                                          </p:val>
                                        </p:tav>
                                        <p:tav tm="100000">
                                          <p:val>
                                            <p:strVal val="#ppt_x"/>
                                          </p:val>
                                        </p:tav>
                                      </p:tavLst>
                                    </p:anim>
                                    <p:anim calcmode="lin" valueType="num">
                                      <p:cBhvr>
                                        <p:cTn id="16"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1"/>
                                          </p:val>
                                        </p:tav>
                                        <p:tav tm="100000">
                                          <p:val>
                                            <p:strVal val="#ppt_x"/>
                                          </p:val>
                                        </p:tav>
                                      </p:tavLst>
                                    </p:anim>
                                    <p:anim calcmode="lin" valueType="num">
                                      <p:cBhvr>
                                        <p:cTn id="23" dur="1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1"/>
                                          </p:val>
                                        </p:tav>
                                        <p:tav tm="100000">
                                          <p:val>
                                            <p:strVal val="#ppt_x"/>
                                          </p:val>
                                        </p:tav>
                                      </p:tavLst>
                                    </p:anim>
                                    <p:anim calcmode="lin" valueType="num">
                                      <p:cBhvr>
                                        <p:cTn id="30" dur="1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nodeType="clickEffect">
                                  <p:stCondLst>
                                    <p:cond delay="0"/>
                                  </p:stCondLst>
                                  <p:iterate type="lt">
                                    <p:tmPct val="10000"/>
                                  </p:iterate>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1"/>
                                          </p:val>
                                        </p:tav>
                                        <p:tav tm="100000">
                                          <p:val>
                                            <p:strVal val="#ppt_x"/>
                                          </p:val>
                                        </p:tav>
                                      </p:tavLst>
                                    </p:anim>
                                    <p:anim calcmode="lin" valueType="num">
                                      <p:cBhvr>
                                        <p:cTn id="37"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nodeType="clickEffect">
                                  <p:stCondLst>
                                    <p:cond delay="0"/>
                                  </p:stCondLst>
                                  <p:iterate type="lt">
                                    <p:tmPct val="10000"/>
                                  </p:iterate>
                                  <p:childTnLst>
                                    <p:set>
                                      <p:cBhvr>
                                        <p:cTn id="41" dur="1" fill="hold">
                                          <p:stCondLst>
                                            <p:cond delay="0"/>
                                          </p:stCondLst>
                                        </p:cTn>
                                        <p:tgtEl>
                                          <p:spTgt spid="3"/>
                                        </p:tgtEl>
                                        <p:attrNameLst>
                                          <p:attrName>style.visibility</p:attrName>
                                        </p:attrNameLst>
                                      </p:cBhvr>
                                      <p:to>
                                        <p:strVal val="visible"/>
                                      </p:to>
                                    </p:set>
                                    <p:animEffect transition="in" filter="fade">
                                      <p:cBhvr>
                                        <p:cTn id="42" dur="1000"/>
                                        <p:tgtEl>
                                          <p:spTgt spid="3"/>
                                        </p:tgtEl>
                                      </p:cBhvr>
                                    </p:animEffect>
                                    <p:anim calcmode="lin" valueType="num">
                                      <p:cBhvr>
                                        <p:cTn id="43" dur="1000" fill="hold"/>
                                        <p:tgtEl>
                                          <p:spTgt spid="3"/>
                                        </p:tgtEl>
                                        <p:attrNameLst>
                                          <p:attrName>ppt_x</p:attrName>
                                        </p:attrNameLst>
                                      </p:cBhvr>
                                      <p:tavLst>
                                        <p:tav tm="0">
                                          <p:val>
                                            <p:strVal val="#ppt_x-.1"/>
                                          </p:val>
                                        </p:tav>
                                        <p:tav tm="100000">
                                          <p:val>
                                            <p:strVal val="#ppt_x"/>
                                          </p:val>
                                        </p:tav>
                                      </p:tavLst>
                                    </p:anim>
                                    <p:anim calcmode="lin" valueType="num">
                                      <p:cBhvr>
                                        <p:cTn id="44"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0" presetClass="entr" presetSubtype="0" fill="hold" nodeType="clickEffect">
                                  <p:stCondLst>
                                    <p:cond delay="0"/>
                                  </p:stCondLst>
                                  <p:iterate type="lt">
                                    <p:tmPct val="10000"/>
                                  </p:iterate>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1"/>
                                          </p:val>
                                        </p:tav>
                                        <p:tav tm="100000">
                                          <p:val>
                                            <p:strVal val="#ppt_x"/>
                                          </p:val>
                                        </p:tav>
                                      </p:tavLst>
                                    </p:anim>
                                    <p:anim calcmode="lin" valueType="num">
                                      <p:cBhvr>
                                        <p:cTn id="51" dur="1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0" presetClass="entr" presetSubtype="0" fill="hold" nodeType="clickEffect">
                                  <p:stCondLst>
                                    <p:cond delay="0"/>
                                  </p:stCondLst>
                                  <p:iterate type="lt">
                                    <p:tmPct val="10000"/>
                                  </p:iterate>
                                  <p:childTnLst>
                                    <p:set>
                                      <p:cBhvr>
                                        <p:cTn id="55" dur="1" fill="hold">
                                          <p:stCondLst>
                                            <p:cond delay="0"/>
                                          </p:stCondLst>
                                        </p:cTn>
                                        <p:tgtEl>
                                          <p:spTgt spid="13"/>
                                        </p:tgtEl>
                                        <p:attrNameLst>
                                          <p:attrName>style.visibility</p:attrName>
                                        </p:attrNameLst>
                                      </p:cBhvr>
                                      <p:to>
                                        <p:strVal val="visible"/>
                                      </p:to>
                                    </p:set>
                                    <p:animEffect transition="in" filter="fade">
                                      <p:cBhvr>
                                        <p:cTn id="56" dur="1000"/>
                                        <p:tgtEl>
                                          <p:spTgt spid="13"/>
                                        </p:tgtEl>
                                      </p:cBhvr>
                                    </p:animEffect>
                                    <p:anim calcmode="lin" valueType="num">
                                      <p:cBhvr>
                                        <p:cTn id="57" dur="1000" fill="hold"/>
                                        <p:tgtEl>
                                          <p:spTgt spid="13"/>
                                        </p:tgtEl>
                                        <p:attrNameLst>
                                          <p:attrName>ppt_x</p:attrName>
                                        </p:attrNameLst>
                                      </p:cBhvr>
                                      <p:tavLst>
                                        <p:tav tm="0">
                                          <p:val>
                                            <p:strVal val="#ppt_x-.1"/>
                                          </p:val>
                                        </p:tav>
                                        <p:tav tm="100000">
                                          <p:val>
                                            <p:strVal val="#ppt_x"/>
                                          </p:val>
                                        </p:tav>
                                      </p:tavLst>
                                    </p:anim>
                                    <p:anim calcmode="lin" valueType="num">
                                      <p:cBhvr>
                                        <p:cTn id="58" dur="1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0" presetClass="entr" presetSubtype="0" fill="hold" nodeType="clickEffect">
                                  <p:stCondLst>
                                    <p:cond delay="0"/>
                                  </p:stCondLst>
                                  <p:iterate type="lt">
                                    <p:tmPct val="10000"/>
                                  </p:iterate>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ppt_x</p:attrName>
                                        </p:attrNameLst>
                                      </p:cBhvr>
                                      <p:tavLst>
                                        <p:tav tm="0">
                                          <p:val>
                                            <p:strVal val="#ppt_x-.1"/>
                                          </p:val>
                                        </p:tav>
                                        <p:tav tm="100000">
                                          <p:val>
                                            <p:strVal val="#ppt_x"/>
                                          </p:val>
                                        </p:tav>
                                      </p:tavLst>
                                    </p:anim>
                                    <p:anim calcmode="lin" valueType="num">
                                      <p:cBhvr>
                                        <p:cTn id="65"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a:solidFill>
                  <a:schemeClr val="accent1">
                    <a:lumMod val="60000"/>
                    <a:lumOff val="40000"/>
                  </a:schemeClr>
                </a:solidFill>
              </a:rPr>
              <a:t>Le Relais PETITE ENFANCE </a:t>
            </a:r>
            <a:br>
              <a:rPr lang="fr-FR">
                <a:solidFill>
                  <a:schemeClr val="accent1">
                    <a:lumMod val="60000"/>
                    <a:lumOff val="40000"/>
                  </a:schemeClr>
                </a:solidFill>
              </a:rPr>
            </a:br>
            <a:endParaRPr lang="fr-FR">
              <a:solidFill>
                <a:schemeClr val="accent1">
                  <a:lumMod val="60000"/>
                  <a:lumOff val="40000"/>
                </a:schemeClr>
              </a:solidFill>
            </a:endParaRPr>
          </a:p>
        </p:txBody>
      </p:sp>
      <p:sp>
        <p:nvSpPr>
          <p:cNvPr id="3" name="Espace réservé du contenu 2"/>
          <p:cNvSpPr>
            <a:spLocks noGrp="1"/>
          </p:cNvSpPr>
          <p:nvPr>
            <p:ph idx="1"/>
          </p:nvPr>
        </p:nvSpPr>
        <p:spPr/>
        <p:txBody>
          <a:bodyPr>
            <a:normAutofit/>
          </a:bodyPr>
          <a:lstStyle/>
          <a:p>
            <a:pPr marL="0" indent="0">
              <a:buNone/>
            </a:pPr>
            <a:r>
              <a:rPr lang="fr-FR"/>
              <a:t>Durant le « parcours » de recherche d’un mode d’accueil, pourquoi faire appel au RPE?</a:t>
            </a:r>
          </a:p>
          <a:p>
            <a:pPr marL="0" indent="0">
              <a:buNone/>
            </a:pPr>
            <a:endParaRPr lang="fr-FR"/>
          </a:p>
          <a:p>
            <a:pPr>
              <a:buFont typeface="Wingdings" panose="05000000000000000000" pitchFamily="2" charset="2"/>
              <a:buChar char="v"/>
            </a:pPr>
            <a:r>
              <a:rPr lang="fr-FR"/>
              <a:t> Par </a:t>
            </a:r>
            <a:r>
              <a:rPr lang="fr-FR" b="1">
                <a:solidFill>
                  <a:schemeClr val="accent1">
                    <a:lumMod val="75000"/>
                  </a:schemeClr>
                </a:solidFill>
              </a:rPr>
              <a:t>choix parental d’un mode d’accueil individuel </a:t>
            </a:r>
            <a:r>
              <a:rPr lang="fr-FR"/>
              <a:t>: souhait d’obtenir des informations portant sur l’accueil chez une assistante maternelle</a:t>
            </a:r>
          </a:p>
          <a:p>
            <a:pPr>
              <a:buFont typeface="Wingdings" panose="05000000000000000000" pitchFamily="2" charset="2"/>
              <a:buChar char="v"/>
            </a:pPr>
            <a:endParaRPr lang="fr-FR"/>
          </a:p>
          <a:p>
            <a:pPr>
              <a:buFont typeface="Wingdings" panose="05000000000000000000" pitchFamily="2" charset="2"/>
              <a:buChar char="v"/>
            </a:pPr>
            <a:r>
              <a:rPr lang="fr-FR"/>
              <a:t>Pour organiser l’accueil de votre enfant chez une assistante maternelle, </a:t>
            </a:r>
            <a:r>
              <a:rPr lang="fr-FR" b="1">
                <a:solidFill>
                  <a:schemeClr val="accent1">
                    <a:lumMod val="75000"/>
                  </a:schemeClr>
                </a:solidFill>
              </a:rPr>
              <a:t>en attendant d’obtenir une place en structure municipale</a:t>
            </a:r>
          </a:p>
          <a:p>
            <a:pPr marL="0" indent="0">
              <a:buNone/>
            </a:pPr>
            <a:endParaRPr lang="fr-FR"/>
          </a:p>
          <a:p>
            <a:pPr>
              <a:buFont typeface="Wingdings" panose="05000000000000000000" pitchFamily="2" charset="2"/>
              <a:buChar char="v"/>
            </a:pPr>
            <a:endParaRPr lang="fr-FR"/>
          </a:p>
        </p:txBody>
      </p:sp>
    </p:spTree>
    <p:extLst>
      <p:ext uri="{BB962C8B-B14F-4D97-AF65-F5344CB8AC3E}">
        <p14:creationId xmlns:p14="http://schemas.microsoft.com/office/powerpoint/2010/main" val="1819167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Les missions du RPE</a:t>
            </a:r>
          </a:p>
        </p:txBody>
      </p:sp>
      <p:sp>
        <p:nvSpPr>
          <p:cNvPr id="3" name="Espace réservé du contenu 2"/>
          <p:cNvSpPr>
            <a:spLocks noGrp="1"/>
          </p:cNvSpPr>
          <p:nvPr>
            <p:ph idx="1"/>
          </p:nvPr>
        </p:nvSpPr>
        <p:spPr>
          <a:xfrm>
            <a:off x="490441" y="1880260"/>
            <a:ext cx="10766564" cy="399850"/>
          </a:xfrm>
        </p:spPr>
        <p:txBody>
          <a:bodyPr vert="horz" lIns="91440" tIns="45720" rIns="91440" bIns="45720" rtlCol="0" anchor="t">
            <a:noAutofit/>
          </a:bodyPr>
          <a:lstStyle/>
          <a:p>
            <a:pPr>
              <a:buClr>
                <a:srgbClr val="D34817">
                  <a:lumMod val="75000"/>
                </a:srgbClr>
              </a:buClr>
            </a:pPr>
            <a:r>
              <a:rPr lang="fr-FR" sz="1800"/>
              <a:t>Une mission </a:t>
            </a:r>
            <a:r>
              <a:rPr lang="fr-FR" sz="1800" b="1"/>
              <a:t>d’information et d’orientation </a:t>
            </a:r>
            <a:r>
              <a:rPr lang="fr-FR" sz="1800"/>
              <a:t>: auprès des familles et des assistants maternels</a:t>
            </a:r>
          </a:p>
        </p:txBody>
      </p:sp>
      <p:sp>
        <p:nvSpPr>
          <p:cNvPr id="7" name="ZoneTexte 6"/>
          <p:cNvSpPr txBox="1"/>
          <p:nvPr/>
        </p:nvSpPr>
        <p:spPr>
          <a:xfrm>
            <a:off x="899306" y="2406994"/>
            <a:ext cx="4715321" cy="1200329"/>
          </a:xfrm>
          <a:prstGeom prst="rect">
            <a:avLst/>
          </a:prstGeom>
          <a:solidFill>
            <a:schemeClr val="tx2">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lvl="0"/>
            <a:r>
              <a:rPr lang="fr-FR" b="1" i="1"/>
              <a:t>Plusieurs types d’accompagnement:</a:t>
            </a:r>
          </a:p>
          <a:p>
            <a:pPr marL="285750" indent="-285750">
              <a:buFont typeface="Wingdings" panose="05000000000000000000" pitchFamily="2" charset="2"/>
              <a:buChar char="ü"/>
            </a:pPr>
            <a:r>
              <a:rPr lang="fr-FR" i="1"/>
              <a:t>Permanence </a:t>
            </a:r>
            <a:r>
              <a:rPr lang="fr-FR" i="1" err="1"/>
              <a:t>m@il</a:t>
            </a:r>
            <a:r>
              <a:rPr lang="fr-FR" i="1"/>
              <a:t> et téléphone</a:t>
            </a:r>
          </a:p>
          <a:p>
            <a:pPr marL="285750" indent="-285750">
              <a:buFont typeface="Wingdings" panose="05000000000000000000" pitchFamily="2" charset="2"/>
              <a:buChar char="ü"/>
            </a:pPr>
            <a:r>
              <a:rPr lang="fr-FR" i="1"/>
              <a:t>Rendez vous individuels</a:t>
            </a:r>
          </a:p>
          <a:p>
            <a:pPr marL="285750" indent="-285750">
              <a:buFont typeface="Wingdings" panose="05000000000000000000" pitchFamily="2" charset="2"/>
              <a:buChar char="ü"/>
            </a:pPr>
            <a:r>
              <a:rPr lang="fr-FR" i="1"/>
              <a:t>Réunions collectives</a:t>
            </a:r>
          </a:p>
        </p:txBody>
      </p:sp>
      <p:sp>
        <p:nvSpPr>
          <p:cNvPr id="6" name="Rectangle à coins arrondis 5"/>
          <p:cNvSpPr/>
          <p:nvPr/>
        </p:nvSpPr>
        <p:spPr>
          <a:xfrm>
            <a:off x="8985401" y="2524205"/>
            <a:ext cx="2792272" cy="3456263"/>
          </a:xfrm>
          <a:prstGeom prst="roundRect">
            <a:avLst/>
          </a:prstGeom>
          <a:ln w="38100"/>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marL="285750" indent="-285750">
              <a:buFont typeface="Wingdings" panose="05000000000000000000" pitchFamily="2" charset="2"/>
              <a:buChar char="ü"/>
            </a:pPr>
            <a:r>
              <a:rPr lang="fr-FR" sz="1600" i="1"/>
              <a:t>Listes des assistants maternels</a:t>
            </a:r>
          </a:p>
          <a:p>
            <a:pPr marL="285750" indent="-285750">
              <a:buFont typeface="Wingdings" panose="05000000000000000000" pitchFamily="2" charset="2"/>
              <a:buChar char="ü"/>
            </a:pPr>
            <a:r>
              <a:rPr lang="fr-FR" sz="1600" i="1"/>
              <a:t>Information sur les conditions d’agrément</a:t>
            </a:r>
          </a:p>
          <a:p>
            <a:pPr marL="285750" indent="-285750">
              <a:buFont typeface="Wingdings" panose="05000000000000000000" pitchFamily="2" charset="2"/>
              <a:buChar char="ü"/>
            </a:pPr>
            <a:endParaRPr lang="fr-FR" sz="1600" i="1"/>
          </a:p>
          <a:p>
            <a:pPr marL="285750" indent="-285750">
              <a:buFont typeface="Wingdings" panose="05000000000000000000" pitchFamily="2" charset="2"/>
              <a:buChar char="ü"/>
            </a:pPr>
            <a:r>
              <a:rPr lang="fr-FR" sz="1600" i="1"/>
              <a:t>Aides de la CAF</a:t>
            </a:r>
          </a:p>
          <a:p>
            <a:pPr marL="285750" indent="-285750">
              <a:buFont typeface="Wingdings" panose="05000000000000000000" pitchFamily="2" charset="2"/>
              <a:buChar char="ü"/>
            </a:pPr>
            <a:r>
              <a:rPr lang="fr-FR" sz="1600" i="1"/>
              <a:t>Convention collective</a:t>
            </a:r>
          </a:p>
          <a:p>
            <a:pPr marL="285750" indent="-285750">
              <a:buFont typeface="Wingdings" panose="05000000000000000000" pitchFamily="2" charset="2"/>
              <a:buChar char="ü"/>
            </a:pPr>
            <a:r>
              <a:rPr lang="fr-FR" sz="1600" i="1"/>
              <a:t>Déclaration URSSAF</a:t>
            </a:r>
          </a:p>
          <a:p>
            <a:pPr marL="285750" indent="-285750">
              <a:buFont typeface="Wingdings" panose="05000000000000000000" pitchFamily="2" charset="2"/>
              <a:buChar char="ü"/>
            </a:pPr>
            <a:r>
              <a:rPr lang="fr-FR" sz="1600" i="1"/>
              <a:t>Simulation de salaire</a:t>
            </a:r>
          </a:p>
          <a:p>
            <a:pPr marL="285750" indent="-285750">
              <a:buFont typeface="Wingdings" panose="05000000000000000000" pitchFamily="2" charset="2"/>
              <a:buChar char="ü"/>
            </a:pPr>
            <a:endParaRPr lang="fr-FR"/>
          </a:p>
        </p:txBody>
      </p:sp>
      <p:pic>
        <p:nvPicPr>
          <p:cNvPr id="8" name="Image 7"/>
          <p:cNvPicPr>
            <a:picLocks noChangeAspect="1"/>
          </p:cNvPicPr>
          <p:nvPr/>
        </p:nvPicPr>
        <p:blipFill>
          <a:blip r:embed="rId2"/>
          <a:stretch>
            <a:fillRect/>
          </a:stretch>
        </p:blipFill>
        <p:spPr>
          <a:xfrm>
            <a:off x="7949424" y="2732808"/>
            <a:ext cx="901165" cy="1088780"/>
          </a:xfrm>
          <a:prstGeom prst="rect">
            <a:avLst/>
          </a:prstGeom>
        </p:spPr>
      </p:pic>
      <p:sp>
        <p:nvSpPr>
          <p:cNvPr id="4" name="ZoneTexte 3">
            <a:extLst>
              <a:ext uri="{FF2B5EF4-FFF2-40B4-BE49-F238E27FC236}">
                <a16:creationId xmlns:a16="http://schemas.microsoft.com/office/drawing/2014/main" xmlns="" id="{D88C5789-93C0-3ADF-28DA-1C7333D3AA20}"/>
              </a:ext>
            </a:extLst>
          </p:cNvPr>
          <p:cNvSpPr txBox="1"/>
          <p:nvPr/>
        </p:nvSpPr>
        <p:spPr>
          <a:xfrm>
            <a:off x="903817" y="4015317"/>
            <a:ext cx="4944533" cy="1953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
              <a:buChar char="•"/>
            </a:pPr>
            <a:r>
              <a:rPr lang="fr-FR" sz="2000">
                <a:cs typeface="Arial"/>
              </a:rPr>
              <a:t>Accueil sur RDV : Du lundi au vendredi de 14h00 à 17h00</a:t>
            </a:r>
            <a:r>
              <a:rPr lang="en-US" sz="2000">
                <a:cs typeface="Arial"/>
              </a:rPr>
              <a:t>​</a:t>
            </a:r>
          </a:p>
          <a:p>
            <a:r>
              <a:rPr lang="fr-FR" sz="2000">
                <a:cs typeface="Arial"/>
              </a:rPr>
              <a:t>    (sauf le jeudi de 14h00 à 18h30)</a:t>
            </a:r>
            <a:r>
              <a:rPr lang="en-US" sz="2000">
                <a:cs typeface="Arial"/>
              </a:rPr>
              <a:t>​</a:t>
            </a:r>
          </a:p>
          <a:p>
            <a:pPr marL="228600" indent="-228600">
              <a:buFont typeface=""/>
              <a:buChar char="•"/>
            </a:pPr>
            <a:r>
              <a:rPr lang="fr-FR" sz="2000">
                <a:cs typeface="Arial"/>
              </a:rPr>
              <a:t>9bis rue Roger HENRY</a:t>
            </a:r>
            <a:r>
              <a:rPr lang="en-US" sz="2000">
                <a:cs typeface="Arial"/>
              </a:rPr>
              <a:t>​</a:t>
            </a:r>
          </a:p>
          <a:p>
            <a:pPr marL="228600" indent="-228600">
              <a:buFont typeface=""/>
              <a:buChar char="•"/>
            </a:pPr>
            <a:r>
              <a:rPr lang="fr-FR" sz="2000" u="sng">
                <a:solidFill>
                  <a:srgbClr val="CC9900"/>
                </a:solidFill>
                <a:cs typeface="Arial"/>
                <a:hlinkClick r:id="rId3"/>
              </a:rPr>
              <a:t>relaisPE@saintcyr78.fr</a:t>
            </a:r>
            <a:r>
              <a:rPr lang="fr-FR" sz="2000">
                <a:cs typeface="Arial"/>
              </a:rPr>
              <a:t>​</a:t>
            </a:r>
          </a:p>
          <a:p>
            <a:pPr marL="228600" indent="-228600">
              <a:buFont typeface=""/>
              <a:buChar char="•"/>
            </a:pPr>
            <a:r>
              <a:rPr lang="fr-FR" sz="2000">
                <a:cs typeface="Arial"/>
              </a:rPr>
              <a:t>01.34.60.02.03</a:t>
            </a:r>
          </a:p>
        </p:txBody>
      </p:sp>
      <p:sp>
        <p:nvSpPr>
          <p:cNvPr id="10" name="Rectangle à coins arrondis 6">
            <a:extLst>
              <a:ext uri="{FF2B5EF4-FFF2-40B4-BE49-F238E27FC236}">
                <a16:creationId xmlns:a16="http://schemas.microsoft.com/office/drawing/2014/main" xmlns="" id="{E34667D2-B1ED-0E62-0B67-98671FD77C13}"/>
              </a:ext>
            </a:extLst>
          </p:cNvPr>
          <p:cNvSpPr/>
          <p:nvPr/>
        </p:nvSpPr>
        <p:spPr>
          <a:xfrm>
            <a:off x="5138383" y="4629882"/>
            <a:ext cx="3552728" cy="1827799"/>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fr-FR"/>
          </a:p>
          <a:p>
            <a:pPr algn="ctr"/>
            <a:r>
              <a:rPr lang="fr-FR"/>
              <a:t>Prochaines réunions</a:t>
            </a:r>
          </a:p>
          <a:p>
            <a:pPr algn="ctr"/>
            <a:r>
              <a:rPr lang="fr-FR"/>
              <a:t> « L’emploi d’une assistante maternelle »</a:t>
            </a:r>
          </a:p>
          <a:p>
            <a:pPr algn="ctr"/>
            <a:r>
              <a:rPr lang="fr-FR"/>
              <a:t>En visioconférence</a:t>
            </a:r>
          </a:p>
          <a:p>
            <a:pPr algn="ctr"/>
            <a:endParaRPr lang="fr-FR"/>
          </a:p>
        </p:txBody>
      </p:sp>
    </p:spTree>
    <p:extLst>
      <p:ext uri="{BB962C8B-B14F-4D97-AF65-F5344CB8AC3E}">
        <p14:creationId xmlns:p14="http://schemas.microsoft.com/office/powerpoint/2010/main" val="3202532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913775" y="618518"/>
            <a:ext cx="10364451" cy="1499532"/>
          </a:xfrm>
          <a:solidFill>
            <a:schemeClr val="accent1">
              <a:lumMod val="60000"/>
              <a:lumOff val="40000"/>
            </a:schemeClr>
          </a:solidFill>
        </p:spPr>
        <p:txBody>
          <a:bodyPr>
            <a:normAutofit fontScale="90000"/>
          </a:bodyPr>
          <a:lstStyle/>
          <a:p>
            <a:pPr algn="ctr"/>
            <a:r>
              <a:rPr lang="fr-FR"/>
              <a:t/>
            </a:r>
            <a:br>
              <a:rPr lang="fr-FR"/>
            </a:br>
            <a:r>
              <a:rPr lang="fr-FR" sz="4400"/>
              <a:t>Les STRUCTURES D'ACCUEIL Municipales</a:t>
            </a:r>
            <a:br>
              <a:rPr lang="fr-FR" sz="4400"/>
            </a:br>
            <a:endParaRPr lang="fr-FR" sz="4400"/>
          </a:p>
        </p:txBody>
      </p:sp>
      <p:sp>
        <p:nvSpPr>
          <p:cNvPr id="3" name="Espace réservé du contenu 2"/>
          <p:cNvSpPr>
            <a:spLocks noGrp="1"/>
          </p:cNvSpPr>
          <p:nvPr>
            <p:ph idx="1"/>
          </p:nvPr>
        </p:nvSpPr>
        <p:spPr>
          <a:xfrm>
            <a:off x="517001" y="2311104"/>
            <a:ext cx="8825659" cy="3808317"/>
          </a:xfrm>
          <a:ln w="28575">
            <a:solidFill>
              <a:schemeClr val="accent1">
                <a:lumMod val="60000"/>
                <a:lumOff val="40000"/>
              </a:schemeClr>
            </a:solidFill>
          </a:ln>
        </p:spPr>
        <p:txBody>
          <a:bodyPr vert="horz" lIns="91440" tIns="45720" rIns="91440" bIns="45720" rtlCol="0" anchor="t">
            <a:normAutofit fontScale="85000" lnSpcReduction="20000"/>
          </a:bodyPr>
          <a:lstStyle/>
          <a:p>
            <a:pPr marL="0" indent="0">
              <a:buNone/>
            </a:pPr>
            <a:endParaRPr lang="fr-FR" sz="4800">
              <a:latin typeface="Century Gothic" panose="020B0502020202020204" pitchFamily="34" charset="0"/>
              <a:cs typeface="Times New Roman" panose="02020603050405020304" pitchFamily="18" charset="0"/>
            </a:endParaRPr>
          </a:p>
          <a:p>
            <a:pPr marL="0" indent="0">
              <a:buNone/>
            </a:pPr>
            <a:endParaRPr lang="fr-FR" sz="4800">
              <a:latin typeface="Century Gothic"/>
              <a:cs typeface="Times New Roman"/>
            </a:endParaRPr>
          </a:p>
          <a:p>
            <a:pPr marL="0" indent="0">
              <a:buNone/>
            </a:pPr>
            <a:endParaRPr lang="fr-FR" sz="4800">
              <a:latin typeface="Century Gothic" panose="020B0502020202020204" pitchFamily="34" charset="0"/>
              <a:cs typeface="Times New Roman" panose="02020603050405020304" pitchFamily="18" charset="0"/>
            </a:endParaRPr>
          </a:p>
          <a:p>
            <a:pPr lvl="1">
              <a:buFont typeface="Wingdings" panose="05000000000000000000" pitchFamily="2" charset="2"/>
              <a:buChar char="ü"/>
            </a:pPr>
            <a:endParaRPr lang="fr-FR" sz="4800"/>
          </a:p>
          <a:p>
            <a:pPr marL="0" indent="0">
              <a:buNone/>
            </a:pPr>
            <a:endParaRPr lang="fr-FR" sz="4800"/>
          </a:p>
          <a:p>
            <a:pPr marL="0" indent="0">
              <a:buNone/>
            </a:pPr>
            <a:r>
              <a:rPr lang="fr-FR">
                <a:latin typeface="Times New Roman" panose="02020603050405020304" pitchFamily="18" charset="0"/>
                <a:cs typeface="Times New Roman" panose="02020603050405020304" pitchFamily="18" charset="0"/>
              </a:rPr>
              <a:t/>
            </a:r>
            <a:br>
              <a:rPr lang="fr-FR">
                <a:latin typeface="Times New Roman" panose="02020603050405020304" pitchFamily="18" charset="0"/>
                <a:cs typeface="Times New Roman" panose="02020603050405020304" pitchFamily="18" charset="0"/>
              </a:rPr>
            </a:br>
            <a:r>
              <a:rPr lang="fr-FR">
                <a:latin typeface="Times New Roman" panose="02020603050405020304" pitchFamily="18" charset="0"/>
                <a:cs typeface="Times New Roman" panose="02020603050405020304" pitchFamily="18" charset="0"/>
              </a:rPr>
              <a:t/>
            </a:r>
            <a:br>
              <a:rPr lang="fr-FR">
                <a:latin typeface="Times New Roman" panose="02020603050405020304" pitchFamily="18" charset="0"/>
                <a:cs typeface="Times New Roman" panose="02020603050405020304" pitchFamily="18" charset="0"/>
              </a:rPr>
            </a:br>
            <a:endParaRPr lang="fr-F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83571">
            <a:off x="9991801" y="484876"/>
            <a:ext cx="2061764" cy="1546323"/>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2994" y="2693545"/>
            <a:ext cx="2621902" cy="1472299"/>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36139" y="512036"/>
            <a:ext cx="1688162" cy="1266122"/>
          </a:xfrm>
          <a:prstGeom prst="rect">
            <a:avLst/>
          </a:prstGeom>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948207">
            <a:off x="9445427" y="4785831"/>
            <a:ext cx="2140728" cy="1605546"/>
          </a:xfrm>
          <a:prstGeom prst="rect">
            <a:avLst/>
          </a:prstGeom>
        </p:spPr>
      </p:pic>
      <p:sp>
        <p:nvSpPr>
          <p:cNvPr id="8" name="TextBox 7">
            <a:extLst>
              <a:ext uri="{FF2B5EF4-FFF2-40B4-BE49-F238E27FC236}">
                <a16:creationId xmlns:a16="http://schemas.microsoft.com/office/drawing/2014/main" xmlns="" id="{6353F741-58FD-430F-FF03-FB45C5FAD2D6}"/>
              </a:ext>
            </a:extLst>
          </p:cNvPr>
          <p:cNvSpPr txBox="1"/>
          <p:nvPr/>
        </p:nvSpPr>
        <p:spPr>
          <a:xfrm>
            <a:off x="698119" y="2692578"/>
            <a:ext cx="6544126" cy="34137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1200"/>
              </a:lnSpc>
            </a:pPr>
            <a:r>
              <a:rPr lang="fr-FR" sz="1200">
                <a:latin typeface="Century Gothic"/>
                <a:cs typeface="Arial"/>
              </a:rPr>
              <a:t>Sur la Ville de Saint-Cyr-l'Ecole, il existe 3 structures collectives municipales </a:t>
            </a:r>
            <a:endParaRPr lang="en-US" sz="1200">
              <a:latin typeface="Century Gothic"/>
              <a:cs typeface="Arial"/>
            </a:endParaRPr>
          </a:p>
          <a:p>
            <a:pPr>
              <a:lnSpc>
                <a:spcPts val="1200"/>
              </a:lnSpc>
            </a:pPr>
            <a:r>
              <a:rPr lang="fr-FR" sz="1200">
                <a:latin typeface="Century Gothic"/>
                <a:cs typeface="Arial"/>
              </a:rPr>
              <a:t>Elles peuvent toutes accueillir les enfants à partir de 6 semaines de vie jusqu’à leur entrée à l’école. </a:t>
            </a:r>
            <a:r>
              <a:rPr lang="en-US" sz="1200">
                <a:latin typeface="Century Gothic"/>
                <a:cs typeface="Arial"/>
              </a:rPr>
              <a:t>​</a:t>
            </a:r>
            <a:endParaRPr lang="fr-FR" sz="1200">
              <a:latin typeface="Century Gothic"/>
              <a:cs typeface="Arial"/>
            </a:endParaRPr>
          </a:p>
          <a:p>
            <a:pPr marL="228600" lvl="1" indent="-228600">
              <a:buFont typeface=""/>
              <a:buChar char="•"/>
            </a:pPr>
            <a:endParaRPr lang="fr-FR" sz="1200">
              <a:latin typeface="Century Gothic"/>
              <a:cs typeface="Arial"/>
            </a:endParaRPr>
          </a:p>
          <a:p>
            <a:pPr marL="228600" lvl="1" indent="-228600">
              <a:buFont typeface=""/>
              <a:buChar char="•"/>
            </a:pPr>
            <a:r>
              <a:rPr lang="fr-FR" sz="1200">
                <a:latin typeface="Century Gothic"/>
                <a:cs typeface="Arial"/>
              </a:rPr>
              <a:t>Multi accueil « Les Farfadets » avec une capacité de 45 places</a:t>
            </a:r>
            <a:endParaRPr lang="fr-FR">
              <a:latin typeface="Arial"/>
              <a:cs typeface="Arial"/>
            </a:endParaRPr>
          </a:p>
          <a:p>
            <a:pPr marL="228600" lvl="1" indent="-228600">
              <a:buFont typeface=""/>
              <a:buChar char="•"/>
            </a:pPr>
            <a:r>
              <a:rPr lang="fr-FR" sz="1200">
                <a:latin typeface="Century Gothic"/>
                <a:cs typeface="Arial"/>
              </a:rPr>
              <a:t>Crèche Collective « Les Petits Pilotes » avec une capacité de 40 places</a:t>
            </a:r>
            <a:endParaRPr lang="fr-FR">
              <a:latin typeface="Arial"/>
              <a:cs typeface="Arial"/>
            </a:endParaRPr>
          </a:p>
          <a:p>
            <a:pPr marL="228600" lvl="1" indent="-228600">
              <a:buFont typeface=""/>
              <a:buChar char="•"/>
            </a:pPr>
            <a:r>
              <a:rPr lang="fr-FR" sz="1200">
                <a:latin typeface="Century Gothic"/>
                <a:cs typeface="Arial"/>
              </a:rPr>
              <a:t>Multi accueil « Les Libellules »  avec une capacité de 50 places</a:t>
            </a:r>
          </a:p>
          <a:p>
            <a:pPr marL="0" lvl="1"/>
            <a:endParaRPr lang="fr-FR" sz="1200">
              <a:solidFill>
                <a:srgbClr val="000000"/>
              </a:solidFill>
              <a:latin typeface="Century Gothic"/>
              <a:cs typeface="Arial"/>
            </a:endParaRPr>
          </a:p>
          <a:p>
            <a:pPr>
              <a:lnSpc>
                <a:spcPts val="1200"/>
              </a:lnSpc>
            </a:pPr>
            <a:r>
              <a:rPr lang="fr-FR" sz="1200" b="1" u="sng">
                <a:solidFill>
                  <a:srgbClr val="918485"/>
                </a:solidFill>
                <a:latin typeface="Century Gothic"/>
                <a:cs typeface="Arial"/>
              </a:rPr>
              <a:t>Les périodes d'ouverture</a:t>
            </a:r>
            <a:r>
              <a:rPr lang="fr-FR" sz="1200" b="1">
                <a:solidFill>
                  <a:srgbClr val="918485"/>
                </a:solidFill>
                <a:latin typeface="Century Gothic"/>
                <a:cs typeface="Arial"/>
              </a:rPr>
              <a:t> :</a:t>
            </a:r>
            <a:r>
              <a:rPr lang="fr-FR" sz="1200" b="1">
                <a:latin typeface="Century Gothic"/>
                <a:cs typeface="Arial"/>
              </a:rPr>
              <a:t> </a:t>
            </a:r>
            <a:endParaRPr lang="fr-FR" sz="1200">
              <a:latin typeface="Century Gothic"/>
              <a:cs typeface="Arial"/>
            </a:endParaRPr>
          </a:p>
          <a:p>
            <a:pPr>
              <a:lnSpc>
                <a:spcPts val="1200"/>
              </a:lnSpc>
            </a:pPr>
            <a:endParaRPr lang="fr-FR" sz="1200" b="1">
              <a:latin typeface="Century Gothic"/>
              <a:cs typeface="Arial"/>
            </a:endParaRPr>
          </a:p>
          <a:p>
            <a:pPr>
              <a:lnSpc>
                <a:spcPts val="1200"/>
              </a:lnSpc>
            </a:pPr>
            <a:r>
              <a:rPr lang="fr-FR" sz="1200">
                <a:latin typeface="Century Gothic"/>
                <a:cs typeface="Arial"/>
              </a:rPr>
              <a:t>Du lundi au vendredi de 7h30 à 18h30 sauf le multi-accueil ​</a:t>
            </a:r>
            <a:endParaRPr lang="fr-FR" sz="1200">
              <a:latin typeface="Century Gothic"/>
            </a:endParaRPr>
          </a:p>
          <a:p>
            <a:pPr>
              <a:lnSpc>
                <a:spcPts val="1200"/>
              </a:lnSpc>
            </a:pPr>
            <a:r>
              <a:rPr lang="fr-FR" sz="1200">
                <a:latin typeface="Century Gothic"/>
                <a:cs typeface="Segoe UI"/>
              </a:rPr>
              <a:t>« Les Farfadets » qui est ouvert de 8h00 à 18h00​</a:t>
            </a:r>
          </a:p>
          <a:p>
            <a:pPr>
              <a:lnSpc>
                <a:spcPts val="1200"/>
              </a:lnSpc>
            </a:pPr>
            <a:endParaRPr lang="fr-FR" sz="1200">
              <a:solidFill>
                <a:srgbClr val="000000"/>
              </a:solidFill>
              <a:latin typeface="Century Gothic"/>
              <a:cs typeface="Segoe UI"/>
            </a:endParaRPr>
          </a:p>
          <a:p>
            <a:pPr>
              <a:lnSpc>
                <a:spcPts val="1200"/>
              </a:lnSpc>
            </a:pPr>
            <a:r>
              <a:rPr lang="fr-FR" sz="1200" b="1" u="sng">
                <a:solidFill>
                  <a:srgbClr val="918485"/>
                </a:solidFill>
                <a:latin typeface="Century Gothic"/>
                <a:cs typeface="Arial"/>
              </a:rPr>
              <a:t>Les périodes de fermeture</a:t>
            </a:r>
            <a:r>
              <a:rPr lang="fr-FR" sz="1200" b="1">
                <a:solidFill>
                  <a:srgbClr val="918485"/>
                </a:solidFill>
                <a:latin typeface="Century Gothic"/>
                <a:cs typeface="Arial"/>
              </a:rPr>
              <a:t> :</a:t>
            </a:r>
            <a:r>
              <a:rPr lang="fr-FR" sz="1200" b="1">
                <a:latin typeface="Century Gothic"/>
                <a:cs typeface="Arial"/>
              </a:rPr>
              <a:t> </a:t>
            </a:r>
            <a:r>
              <a:rPr lang="en-US" sz="1200">
                <a:latin typeface="Century Gothic"/>
                <a:cs typeface="Arial"/>
              </a:rPr>
              <a:t>​</a:t>
            </a:r>
          </a:p>
          <a:p>
            <a:pPr>
              <a:lnSpc>
                <a:spcPts val="1200"/>
              </a:lnSpc>
            </a:pPr>
            <a:endParaRPr lang="en-US" sz="1200">
              <a:latin typeface="Century Gothic"/>
              <a:cs typeface="Arial"/>
            </a:endParaRPr>
          </a:p>
          <a:p>
            <a:pPr marL="228600" lvl="1" indent="-228600">
              <a:lnSpc>
                <a:spcPts val="1200"/>
              </a:lnSpc>
              <a:buFont typeface=""/>
              <a:buChar char="•"/>
            </a:pPr>
            <a:r>
              <a:rPr lang="fr-FR" sz="1200">
                <a:latin typeface="Century Gothic"/>
                <a:cs typeface="Arial"/>
              </a:rPr>
              <a:t>4 semaines au mois d'Août et 1 semaine pour les fêtes de fin d’année</a:t>
            </a:r>
            <a:r>
              <a:rPr lang="en-US" sz="1200">
                <a:latin typeface="Century Gothic"/>
                <a:cs typeface="Arial"/>
              </a:rPr>
              <a:t>​</a:t>
            </a:r>
          </a:p>
          <a:p>
            <a:pPr marL="228600" lvl="1" indent="-228600">
              <a:lnSpc>
                <a:spcPts val="1200"/>
              </a:lnSpc>
              <a:buFont typeface=""/>
              <a:buChar char="•"/>
            </a:pPr>
            <a:r>
              <a:rPr lang="fr-FR" sz="1200">
                <a:latin typeface="Century Gothic"/>
                <a:cs typeface="Arial"/>
              </a:rPr>
              <a:t>La Crèche Familiale reste ouverte tout l'été</a:t>
            </a:r>
            <a:r>
              <a:rPr lang="en-US" sz="1200">
                <a:latin typeface="Century Gothic"/>
                <a:cs typeface="Arial"/>
              </a:rPr>
              <a:t> </a:t>
            </a:r>
          </a:p>
          <a:p>
            <a:pPr marL="228600" lvl="1" indent="-228600">
              <a:lnSpc>
                <a:spcPts val="1200"/>
              </a:lnSpc>
              <a:buFont typeface=""/>
              <a:buChar char="•"/>
            </a:pPr>
            <a:r>
              <a:rPr lang="fr-FR" sz="1200">
                <a:latin typeface="Century Gothic"/>
                <a:cs typeface="Arial"/>
              </a:rPr>
              <a:t>2 journées pédagogiques par an </a:t>
            </a:r>
            <a:r>
              <a:rPr lang="en-US" sz="1200">
                <a:latin typeface="Century Gothic"/>
                <a:cs typeface="Arial"/>
              </a:rPr>
              <a:t>​</a:t>
            </a:r>
          </a:p>
          <a:p>
            <a:pPr marL="0" lvl="1">
              <a:lnSpc>
                <a:spcPts val="1200"/>
              </a:lnSpc>
            </a:pPr>
            <a:endParaRPr lang="en-US" sz="1200">
              <a:cs typeface="Arial"/>
            </a:endParaRPr>
          </a:p>
          <a:p>
            <a:pPr>
              <a:lnSpc>
                <a:spcPts val="1875"/>
              </a:lnSpc>
            </a:pPr>
            <a:r>
              <a:rPr lang="fr-FR">
                <a:cs typeface="Segoe UI"/>
              </a:rPr>
              <a:t>​</a:t>
            </a:r>
          </a:p>
        </p:txBody>
      </p:sp>
      <p:pic>
        <p:nvPicPr>
          <p:cNvPr id="10" name="Image 3">
            <a:extLst>
              <a:ext uri="{FF2B5EF4-FFF2-40B4-BE49-F238E27FC236}">
                <a16:creationId xmlns:a16="http://schemas.microsoft.com/office/drawing/2014/main" xmlns="" id="{56BD02FE-E963-52F9-8237-99D1989688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69593" y="2919032"/>
            <a:ext cx="1506192" cy="1244437"/>
          </a:xfrm>
          <a:prstGeom prst="rect">
            <a:avLst/>
          </a:prstGeom>
        </p:spPr>
      </p:pic>
      <p:pic>
        <p:nvPicPr>
          <p:cNvPr id="12" name="Image 4">
            <a:extLst>
              <a:ext uri="{FF2B5EF4-FFF2-40B4-BE49-F238E27FC236}">
                <a16:creationId xmlns:a16="http://schemas.microsoft.com/office/drawing/2014/main" xmlns="" id="{58F88D4B-6A4E-3675-DF0C-10EED91350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35994" y="4733165"/>
            <a:ext cx="1273034" cy="1202450"/>
          </a:xfrm>
          <a:prstGeom prst="rect">
            <a:avLst/>
          </a:prstGeom>
        </p:spPr>
      </p:pic>
    </p:spTree>
    <p:extLst>
      <p:ext uri="{BB962C8B-B14F-4D97-AF65-F5344CB8AC3E}">
        <p14:creationId xmlns:p14="http://schemas.microsoft.com/office/powerpoint/2010/main" val="2392167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905759" y="778833"/>
            <a:ext cx="8771996" cy="770464"/>
          </a:xfrm>
          <a:solidFill>
            <a:schemeClr val="accent4">
              <a:lumMod val="60000"/>
              <a:lumOff val="40000"/>
            </a:schemeClr>
          </a:solidFill>
          <a:ln w="28575">
            <a:solidFill>
              <a:srgbClr val="EE5612"/>
            </a:solidFill>
          </a:ln>
        </p:spPr>
        <p:txBody>
          <a:bodyPr>
            <a:normAutofit fontScale="90000"/>
          </a:bodyPr>
          <a:lstStyle/>
          <a:p>
            <a:pPr algn="ctr"/>
            <a:r>
              <a:rPr lang="fr-FR" sz="4000"/>
              <a:t>LE Fonctionnement DES STRUCTURES </a:t>
            </a:r>
            <a:r>
              <a:rPr lang="fr-FR" sz="4000" err="1"/>
              <a:t>collectiveS</a:t>
            </a:r>
            <a:endParaRPr lang="fr-FR" sz="4000" err="1">
              <a:latin typeface="Rockwell Condensed"/>
            </a:endParaRPr>
          </a:p>
        </p:txBody>
      </p:sp>
      <p:sp>
        <p:nvSpPr>
          <p:cNvPr id="3" name="Espace réservé du contenu 2"/>
          <p:cNvSpPr>
            <a:spLocks noGrp="1"/>
          </p:cNvSpPr>
          <p:nvPr>
            <p:ph idx="1"/>
          </p:nvPr>
        </p:nvSpPr>
        <p:spPr/>
        <p:txBody>
          <a:bodyPr vert="horz" lIns="91440" tIns="45720" rIns="91440" bIns="45720" rtlCol="0" anchor="t">
            <a:normAutofit/>
          </a:bodyPr>
          <a:lstStyle/>
          <a:p>
            <a:pPr marL="0" indent="0" algn="just">
              <a:buNone/>
            </a:pPr>
            <a:endParaRPr lang="fr-FR"/>
          </a:p>
          <a:p>
            <a:pPr algn="just">
              <a:buClr>
                <a:srgbClr val="9E3611"/>
              </a:buClr>
            </a:pPr>
            <a:r>
              <a:rPr lang="fr-FR" sz="1600"/>
              <a:t>Un projet éducatif identique à toutes les crèches, permet de donner des valeurs communes au sein du service Petite Enfance.</a:t>
            </a:r>
          </a:p>
          <a:p>
            <a:pPr algn="just">
              <a:buClr>
                <a:srgbClr val="9E3611"/>
              </a:buClr>
            </a:pPr>
            <a:r>
              <a:rPr lang="fr-FR" sz="1600"/>
              <a:t>A partir de ce projet éducatif, chaque structure réalise son propre projet pédagogique mis en place par les équipes pluridisciplinaires. </a:t>
            </a:r>
          </a:p>
          <a:p>
            <a:pPr marL="0" indent="0" algn="just">
              <a:buClr>
                <a:srgbClr val="9E3611"/>
              </a:buClr>
              <a:buNone/>
            </a:pPr>
            <a:r>
              <a:rPr lang="fr-FR" sz="1600"/>
              <a:t> Il a pour but d’accompagner votre enfant dans l’autonomie afin qu’il puisse s’intégrer et se socialiser en  vue de son entrée à l’école maternelle.</a:t>
            </a:r>
          </a:p>
          <a:p>
            <a:pPr marL="0" indent="0" algn="just">
              <a:buNone/>
            </a:pPr>
            <a:r>
              <a:rPr lang="fr-FR" sz="1600"/>
              <a:t> Il contient les différents projets qui sont mis en place tout au long de l'année pour permettre à votre      enfant d'évoluer en fonction de son développement.</a:t>
            </a:r>
          </a:p>
          <a:p>
            <a:pPr algn="just"/>
            <a:r>
              <a:rPr lang="fr-FR" sz="1600"/>
              <a:t>Au sein de l'accueil collectif, les équipes veillent au respect de l’individualité de chacun qui est nécessaire chez le jeune enfant à cet âge.</a:t>
            </a:r>
          </a:p>
          <a:p>
            <a:pPr algn="just">
              <a:buClr>
                <a:srgbClr val="9E3611"/>
              </a:buClr>
            </a:pPr>
            <a:r>
              <a:rPr lang="fr-FR" sz="1600"/>
              <a:t>Quelque soit la structure, à l’arrivée de votre enfant, une période de familiarisation d'environ 1 semaine sera mise en place, pour accompagner au mieux la séparation. </a:t>
            </a:r>
          </a:p>
          <a:p>
            <a:endParaRPr lang="fr-FR"/>
          </a:p>
        </p:txBody>
      </p:sp>
    </p:spTree>
    <p:extLst>
      <p:ext uri="{BB962C8B-B14F-4D97-AF65-F5344CB8AC3E}">
        <p14:creationId xmlns:p14="http://schemas.microsoft.com/office/powerpoint/2010/main" val="747201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286930" y="463465"/>
            <a:ext cx="7603069" cy="1482344"/>
          </a:xfrm>
        </p:spPr>
        <p:txBody>
          <a:bodyPr>
            <a:normAutofit/>
          </a:bodyPr>
          <a:lstStyle/>
          <a:p>
            <a:pPr algn="ctr"/>
            <a:r>
              <a:rPr lang="fr-FR" sz="4400"/>
              <a:t>Activités/jeux libres – </a:t>
            </a:r>
            <a:br>
              <a:rPr lang="fr-FR" sz="4400"/>
            </a:br>
            <a:r>
              <a:rPr lang="fr-FR" sz="4400"/>
              <a:t>SALLE DE JEUX </a:t>
            </a:r>
          </a:p>
        </p:txBody>
      </p:sp>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63117" y="817386"/>
            <a:ext cx="2674877" cy="2006157"/>
          </a:xfrm>
          <a:prstGeom prst="rect">
            <a:avLst/>
          </a:prstGeom>
        </p:spPr>
      </p:pic>
      <p:pic>
        <p:nvPicPr>
          <p:cNvPr id="9" name="Espace réservé du contenu 7"/>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rot="10800000">
            <a:off x="9435571" y="4214283"/>
            <a:ext cx="2481262" cy="1860550"/>
          </a:xfrm>
          <a:prstGeom prst="rect">
            <a:avLst/>
          </a:prstGeom>
        </p:spPr>
      </p:pic>
      <p:pic>
        <p:nvPicPr>
          <p:cNvPr id="6" name="Imag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2289556" y="4805357"/>
            <a:ext cx="2230667" cy="1673000"/>
          </a:xfrm>
          <a:prstGeom prst="rect">
            <a:avLst/>
          </a:prstGeom>
        </p:spPr>
      </p:pic>
      <p:pic>
        <p:nvPicPr>
          <p:cNvPr id="7" name="Imag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395923" y="2236476"/>
            <a:ext cx="2428265" cy="1821199"/>
          </a:xfrm>
          <a:prstGeom prst="rect">
            <a:avLst/>
          </a:prstGeom>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7715714" y="2634508"/>
            <a:ext cx="2479855" cy="1859891"/>
          </a:xfrm>
          <a:prstGeom prst="rect">
            <a:avLst/>
          </a:prstGeom>
        </p:spPr>
      </p:pic>
      <p:pic>
        <p:nvPicPr>
          <p:cNvPr id="10" name="Imag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800000">
            <a:off x="5096408" y="1940575"/>
            <a:ext cx="2640242" cy="1996056"/>
          </a:xfrm>
          <a:prstGeom prst="rect">
            <a:avLst/>
          </a:prstGeom>
        </p:spPr>
      </p:pic>
      <p:pic>
        <p:nvPicPr>
          <p:cNvPr id="5" name="Image 4" descr="Une image contenant intérieur, mur, meubles, chaise&#10;&#10;Description générée automatiquement">
            <a:extLst>
              <a:ext uri="{FF2B5EF4-FFF2-40B4-BE49-F238E27FC236}">
                <a16:creationId xmlns:a16="http://schemas.microsoft.com/office/drawing/2014/main" xmlns="" id="{2314C9C4-A61D-599F-8A1E-12E5D9FB36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171271" y="4025319"/>
            <a:ext cx="2628541" cy="2048135"/>
          </a:xfrm>
          <a:prstGeom prst="rect">
            <a:avLst/>
          </a:prstGeom>
        </p:spPr>
      </p:pic>
      <p:pic>
        <p:nvPicPr>
          <p:cNvPr id="12" name="Image 11" descr="Une image contenant intérieur, mur, sol, pièce&#10;&#10;Description générée automatiquement">
            <a:extLst>
              <a:ext uri="{FF2B5EF4-FFF2-40B4-BE49-F238E27FC236}">
                <a16:creationId xmlns:a16="http://schemas.microsoft.com/office/drawing/2014/main" xmlns="" id="{569AA8C6-CE53-61F8-C90F-2D782BEBFEA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400000">
            <a:off x="4285212" y="4431634"/>
            <a:ext cx="2401218" cy="1856476"/>
          </a:xfrm>
          <a:prstGeom prst="rect">
            <a:avLst/>
          </a:prstGeom>
        </p:spPr>
      </p:pic>
      <p:pic>
        <p:nvPicPr>
          <p:cNvPr id="14" name="Image 13" descr="Une image contenant intérieur, mur, Cabinet, évier&#10;&#10;Description générée automatiquement">
            <a:extLst>
              <a:ext uri="{FF2B5EF4-FFF2-40B4-BE49-F238E27FC236}">
                <a16:creationId xmlns:a16="http://schemas.microsoft.com/office/drawing/2014/main" xmlns="" id="{3681E223-D0EE-F566-69A4-207F3615E06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5400000">
            <a:off x="9742279" y="783085"/>
            <a:ext cx="2482251" cy="1866979"/>
          </a:xfrm>
          <a:prstGeom prst="rect">
            <a:avLst/>
          </a:prstGeom>
        </p:spPr>
      </p:pic>
      <p:pic>
        <p:nvPicPr>
          <p:cNvPr id="16" name="Image 15">
            <a:extLst>
              <a:ext uri="{FF2B5EF4-FFF2-40B4-BE49-F238E27FC236}">
                <a16:creationId xmlns:a16="http://schemas.microsoft.com/office/drawing/2014/main" xmlns="" id="{B7E6AB61-7D10-F934-8237-018FCB72A72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5400000">
            <a:off x="6591732" y="4637117"/>
            <a:ext cx="2293028" cy="1730354"/>
          </a:xfrm>
          <a:prstGeom prst="rect">
            <a:avLst/>
          </a:prstGeom>
        </p:spPr>
      </p:pic>
    </p:spTree>
    <p:extLst>
      <p:ext uri="{BB962C8B-B14F-4D97-AF65-F5344CB8AC3E}">
        <p14:creationId xmlns:p14="http://schemas.microsoft.com/office/powerpoint/2010/main" val="3973554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xmlns="" id="{ACD79194-B060-7F44-DA9C-AAE9C6F786A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xmlns="" id="{0A438060-A41A-1993-3473-FD810D9AB1C8}"/>
              </a:ext>
            </a:extLst>
          </p:cNvPr>
          <p:cNvSpPr>
            <a:spLocks noGrp="1"/>
          </p:cNvSpPr>
          <p:nvPr>
            <p:ph type="title"/>
          </p:nvPr>
        </p:nvSpPr>
        <p:spPr>
          <a:xfrm>
            <a:off x="1905759" y="778833"/>
            <a:ext cx="8771996" cy="770464"/>
          </a:xfrm>
          <a:solidFill>
            <a:schemeClr val="accent4">
              <a:lumMod val="60000"/>
              <a:lumOff val="40000"/>
            </a:schemeClr>
          </a:solidFill>
          <a:ln w="28575">
            <a:solidFill>
              <a:srgbClr val="EE5612"/>
            </a:solidFill>
          </a:ln>
        </p:spPr>
        <p:txBody>
          <a:bodyPr>
            <a:normAutofit fontScale="90000"/>
          </a:bodyPr>
          <a:lstStyle/>
          <a:p>
            <a:pPr algn="ctr"/>
            <a:r>
              <a:rPr lang="en-US"/>
              <a:t>LES AUTRES ACCUEILS</a:t>
            </a:r>
            <a:endParaRPr lang="fr-FR" sz="4000"/>
          </a:p>
        </p:txBody>
      </p:sp>
      <p:sp>
        <p:nvSpPr>
          <p:cNvPr id="3" name="Espace réservé du contenu 2">
            <a:extLst>
              <a:ext uri="{FF2B5EF4-FFF2-40B4-BE49-F238E27FC236}">
                <a16:creationId xmlns:a16="http://schemas.microsoft.com/office/drawing/2014/main" xmlns="" id="{21B78E17-2829-1276-5D0E-4DF7C907D057}"/>
              </a:ext>
            </a:extLst>
          </p:cNvPr>
          <p:cNvSpPr>
            <a:spLocks noGrp="1"/>
          </p:cNvSpPr>
          <p:nvPr>
            <p:ph idx="1"/>
          </p:nvPr>
        </p:nvSpPr>
        <p:spPr>
          <a:xfrm>
            <a:off x="1069848" y="1713827"/>
            <a:ext cx="10058400" cy="4050792"/>
          </a:xfrm>
        </p:spPr>
        <p:txBody>
          <a:bodyPr vert="horz" lIns="91440" tIns="45720" rIns="91440" bIns="45720" rtlCol="0" anchor="t">
            <a:normAutofit/>
          </a:bodyPr>
          <a:lstStyle/>
          <a:p>
            <a:pPr algn="just"/>
            <a:endParaRPr lang="fr-FR"/>
          </a:p>
          <a:p>
            <a:pPr algn="just">
              <a:buClr>
                <a:srgbClr val="9E3611"/>
              </a:buClr>
            </a:pPr>
            <a:endParaRPr lang="fr-FR"/>
          </a:p>
          <a:p>
            <a:pPr>
              <a:buClr>
                <a:srgbClr val="9E3611"/>
              </a:buClr>
            </a:pPr>
            <a:r>
              <a:rPr lang="fr-FR" sz="1900"/>
              <a:t>Les contrats proposés au sein de nos structures d'accueil municipales sont à temps plein (5 jours) ou à temps partiel (1 à 4 jours)</a:t>
            </a:r>
            <a:endParaRPr lang="en-US" sz="1900"/>
          </a:p>
          <a:p>
            <a:pPr>
              <a:buClr>
                <a:srgbClr val="9E3611"/>
              </a:buClr>
            </a:pPr>
            <a:r>
              <a:rPr lang="fr-FR" sz="1900"/>
              <a:t>Pour les demandes à temps partiels et pour les enfants dans leur année qui précède l'entrée à l'école maternelle, nous vous informons que l'accueil occasionnel peut vous être proposé au sein de nos modes d'accueil collectifs.</a:t>
            </a:r>
            <a:endParaRPr lang="en-US" sz="1900"/>
          </a:p>
          <a:p>
            <a:pPr>
              <a:buClr>
                <a:srgbClr val="9E3611"/>
              </a:buClr>
            </a:pPr>
            <a:r>
              <a:rPr lang="fr-FR" sz="1800"/>
              <a:t>La démarche est accessible sur le site de la Ville et prochainement sur le portail famille.</a:t>
            </a:r>
          </a:p>
          <a:p>
            <a:pPr>
              <a:buClr>
                <a:srgbClr val="9E3611"/>
              </a:buClr>
            </a:pPr>
            <a:r>
              <a:rPr lang="fr-FR" sz="1900"/>
              <a:t>Un Lieu d'Accueil Enfants Parents et des actions parentalité sont également proposés et complètent ces accueils occasionnels au sein du service.</a:t>
            </a:r>
          </a:p>
        </p:txBody>
      </p:sp>
    </p:spTree>
    <p:extLst>
      <p:ext uri="{BB962C8B-B14F-4D97-AF65-F5344CB8AC3E}">
        <p14:creationId xmlns:p14="http://schemas.microsoft.com/office/powerpoint/2010/main" val="1022148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566953" y="269479"/>
            <a:ext cx="5576048" cy="1223862"/>
          </a:xfrm>
        </p:spPr>
        <p:txBody>
          <a:bodyPr>
            <a:normAutofit fontScale="90000"/>
          </a:bodyPr>
          <a:lstStyle/>
          <a:p>
            <a:pPr algn="ctr"/>
            <a:r>
              <a:rPr lang="fr-FR"/>
              <a:t>LA PAUSE FAMILLE</a:t>
            </a:r>
          </a:p>
        </p:txBody>
      </p:sp>
      <p:sp>
        <p:nvSpPr>
          <p:cNvPr id="3" name="Espace réservé du contenu 2"/>
          <p:cNvSpPr>
            <a:spLocks noGrp="1"/>
          </p:cNvSpPr>
          <p:nvPr>
            <p:ph idx="1"/>
          </p:nvPr>
        </p:nvSpPr>
        <p:spPr>
          <a:xfrm>
            <a:off x="1182168" y="2222500"/>
            <a:ext cx="7463024" cy="2699124"/>
          </a:xfrm>
        </p:spPr>
        <p:txBody>
          <a:bodyPr vert="horz" lIns="91440" tIns="45720" rIns="91440" bIns="45720" rtlCol="0" anchor="t">
            <a:normAutofit/>
          </a:bodyPr>
          <a:lstStyle/>
          <a:p>
            <a:r>
              <a:rPr lang="fr-FR"/>
              <a:t>Objectifs : accompagner les familles dans leur questionnements liés à l'éducation de leur enfant</a:t>
            </a:r>
          </a:p>
          <a:p>
            <a:r>
              <a:rPr lang="fr-FR"/>
              <a:t>Comment? </a:t>
            </a:r>
          </a:p>
        </p:txBody>
      </p:sp>
      <p:pic>
        <p:nvPicPr>
          <p:cNvPr id="5" name="Image 5">
            <a:extLst>
              <a:ext uri="{FF2B5EF4-FFF2-40B4-BE49-F238E27FC236}">
                <a16:creationId xmlns:a16="http://schemas.microsoft.com/office/drawing/2014/main" xmlns="" id="{E47F4433-E3DA-345C-E0C5-5C44F4E16508}"/>
              </a:ext>
            </a:extLst>
          </p:cNvPr>
          <p:cNvPicPr>
            <a:picLocks noChangeAspect="1"/>
          </p:cNvPicPr>
          <p:nvPr/>
        </p:nvPicPr>
        <p:blipFill>
          <a:blip r:embed="rId2"/>
          <a:stretch>
            <a:fillRect/>
          </a:stretch>
        </p:blipFill>
        <p:spPr>
          <a:xfrm>
            <a:off x="1121748" y="3361027"/>
            <a:ext cx="1723824" cy="1448210"/>
          </a:xfrm>
          <a:prstGeom prst="rect">
            <a:avLst/>
          </a:prstGeom>
        </p:spPr>
      </p:pic>
      <p:pic>
        <p:nvPicPr>
          <p:cNvPr id="6" name="Image 6" descr="Une image contenant texte&#10;&#10;Description générée automatiquement">
            <a:extLst>
              <a:ext uri="{FF2B5EF4-FFF2-40B4-BE49-F238E27FC236}">
                <a16:creationId xmlns:a16="http://schemas.microsoft.com/office/drawing/2014/main" xmlns="" id="{B1676339-99F6-45EB-8473-64D5E35F29B3}"/>
              </a:ext>
            </a:extLst>
          </p:cNvPr>
          <p:cNvPicPr>
            <a:picLocks noChangeAspect="1"/>
          </p:cNvPicPr>
          <p:nvPr/>
        </p:nvPicPr>
        <p:blipFill>
          <a:blip r:embed="rId3"/>
          <a:stretch>
            <a:fillRect/>
          </a:stretch>
        </p:blipFill>
        <p:spPr>
          <a:xfrm>
            <a:off x="3196131" y="3362275"/>
            <a:ext cx="1735006" cy="1444236"/>
          </a:xfrm>
          <a:prstGeom prst="rect">
            <a:avLst/>
          </a:prstGeom>
        </p:spPr>
      </p:pic>
      <p:sp>
        <p:nvSpPr>
          <p:cNvPr id="11" name="Rectangle : coins arrondis 10">
            <a:extLst>
              <a:ext uri="{FF2B5EF4-FFF2-40B4-BE49-F238E27FC236}">
                <a16:creationId xmlns:a16="http://schemas.microsoft.com/office/drawing/2014/main" xmlns="" id="{7B7D5153-5D7F-5377-30AD-228D7FE9E9FF}"/>
              </a:ext>
            </a:extLst>
          </p:cNvPr>
          <p:cNvSpPr/>
          <p:nvPr/>
        </p:nvSpPr>
        <p:spPr>
          <a:xfrm>
            <a:off x="8990441" y="185758"/>
            <a:ext cx="3002962" cy="4794089"/>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fr-FR"/>
              <a:t>Programme complet sur le site de la ville: </a:t>
            </a:r>
            <a:r>
              <a:rPr lang="fr-FR" b="1">
                <a:ea typeface="+mn-lt"/>
                <a:cs typeface="+mn-lt"/>
              </a:rPr>
              <a:t> </a:t>
            </a:r>
            <a:endParaRPr lang="fr-FR" sz="1000">
              <a:ea typeface="+mn-lt"/>
              <a:cs typeface="+mn-lt"/>
            </a:endParaRPr>
          </a:p>
          <a:p>
            <a:pPr algn="ctr"/>
            <a:r>
              <a:rPr lang="fr-FR" sz="1000" b="1" u="sng">
                <a:ea typeface="+mn-lt"/>
                <a:cs typeface="+mn-lt"/>
                <a:hlinkClick r:id="rId4"/>
              </a:rPr>
              <a:t>https://www.saintcyr78.fr/familles/petite-enfance/soutien-a-la-parentalite/</a:t>
            </a:r>
            <a:endParaRPr lang="fr-FR" sz="1000"/>
          </a:p>
          <a:p>
            <a:pPr algn="ctr"/>
            <a:endParaRPr lang="fr-FR" sz="1000" b="1" u="sng"/>
          </a:p>
          <a:p>
            <a:pPr algn="ctr"/>
            <a:endParaRPr lang="fr-FR" sz="1000" b="1" u="sng"/>
          </a:p>
          <a:p>
            <a:pPr algn="ctr"/>
            <a:endParaRPr lang="fr-FR" sz="1000" b="1" u="sng"/>
          </a:p>
          <a:p>
            <a:pPr algn="ctr"/>
            <a:endParaRPr lang="fr-FR" sz="1000" b="1" u="sng"/>
          </a:p>
          <a:p>
            <a:pPr algn="ctr"/>
            <a:endParaRPr lang="fr-FR" sz="1000" b="1" u="sng"/>
          </a:p>
          <a:p>
            <a:pPr algn="ctr"/>
            <a:endParaRPr lang="fr-FR" sz="1000" b="1" u="sng"/>
          </a:p>
          <a:p>
            <a:pPr algn="ctr"/>
            <a:endParaRPr lang="fr-FR" sz="1000" b="1" u="sng"/>
          </a:p>
          <a:p>
            <a:pPr algn="ctr"/>
            <a:endParaRPr lang="fr-FR" sz="1000" b="1" u="sng"/>
          </a:p>
          <a:p>
            <a:pPr algn="ctr"/>
            <a:endParaRPr lang="fr-FR" sz="1000" b="1" u="sng"/>
          </a:p>
          <a:p>
            <a:pPr algn="ctr"/>
            <a:endParaRPr lang="fr-FR" sz="1000" b="1" u="sng"/>
          </a:p>
          <a:p>
            <a:pPr algn="ctr"/>
            <a:endParaRPr lang="fr-FR" sz="1000" b="1" u="sng"/>
          </a:p>
          <a:p>
            <a:pPr algn="ctr"/>
            <a:endParaRPr lang="fr-FR" sz="1000" b="1" u="sng"/>
          </a:p>
          <a:p>
            <a:pPr algn="ctr"/>
            <a:endParaRPr lang="fr-FR" sz="1000" b="1" u="sng"/>
          </a:p>
          <a:p>
            <a:pPr algn="ctr"/>
            <a:endParaRPr lang="fr-FR" sz="1000" b="1" u="sng"/>
          </a:p>
          <a:p>
            <a:pPr algn="ctr"/>
            <a:endParaRPr lang="fr-FR" sz="1000" b="1" u="sng"/>
          </a:p>
          <a:p>
            <a:pPr algn="ctr"/>
            <a:endParaRPr lang="fr-FR" sz="1000" b="1" u="sng"/>
          </a:p>
          <a:p>
            <a:pPr algn="ctr"/>
            <a:endParaRPr lang="fr-FR" sz="1000" b="1" u="sng"/>
          </a:p>
          <a:p>
            <a:pPr algn="ctr"/>
            <a:endParaRPr lang="fr-FR" sz="1000" b="1" u="sng"/>
          </a:p>
          <a:p>
            <a:pPr algn="ctr"/>
            <a:endParaRPr lang="fr-FR" sz="1000" b="1" u="sng"/>
          </a:p>
          <a:p>
            <a:pPr algn="ctr"/>
            <a:endParaRPr lang="fr-FR" sz="1000" b="1" u="sng"/>
          </a:p>
          <a:p>
            <a:pPr algn="ctr"/>
            <a:endParaRPr lang="fr-FR" sz="1000" b="1" u="sng"/>
          </a:p>
          <a:p>
            <a:pPr algn="ctr"/>
            <a:endParaRPr lang="fr-FR" sz="1000"/>
          </a:p>
        </p:txBody>
      </p:sp>
      <p:sp>
        <p:nvSpPr>
          <p:cNvPr id="13" name="Rectangle à coins arrondis 12"/>
          <p:cNvSpPr/>
          <p:nvPr/>
        </p:nvSpPr>
        <p:spPr>
          <a:xfrm>
            <a:off x="4530902" y="4914965"/>
            <a:ext cx="1649020" cy="14440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LAEP</a:t>
            </a:r>
          </a:p>
        </p:txBody>
      </p:sp>
      <p:sp>
        <p:nvSpPr>
          <p:cNvPr id="12" name="Rectangle à coins arrondis 12">
            <a:extLst>
              <a:ext uri="{FF2B5EF4-FFF2-40B4-BE49-F238E27FC236}">
                <a16:creationId xmlns:a16="http://schemas.microsoft.com/office/drawing/2014/main" xmlns="" id="{932C7F75-1825-6808-9048-FA1A6A07C2BB}"/>
              </a:ext>
            </a:extLst>
          </p:cNvPr>
          <p:cNvSpPr/>
          <p:nvPr/>
        </p:nvSpPr>
        <p:spPr>
          <a:xfrm>
            <a:off x="2316619" y="4914964"/>
            <a:ext cx="1649020" cy="144403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a:t>Ateliers Portage</a:t>
            </a:r>
          </a:p>
        </p:txBody>
      </p:sp>
      <p:sp>
        <p:nvSpPr>
          <p:cNvPr id="14" name="Rectangle à coins arrondis 12">
            <a:extLst>
              <a:ext uri="{FF2B5EF4-FFF2-40B4-BE49-F238E27FC236}">
                <a16:creationId xmlns:a16="http://schemas.microsoft.com/office/drawing/2014/main" xmlns="" id="{D8347DB0-EA44-40B2-24B2-1E15502E94B8}"/>
              </a:ext>
            </a:extLst>
          </p:cNvPr>
          <p:cNvSpPr/>
          <p:nvPr/>
        </p:nvSpPr>
        <p:spPr>
          <a:xfrm>
            <a:off x="5274972" y="3364069"/>
            <a:ext cx="1649020" cy="1444030"/>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a:t>Le point Ecoute</a:t>
            </a:r>
          </a:p>
        </p:txBody>
      </p:sp>
      <p:pic>
        <p:nvPicPr>
          <p:cNvPr id="15" name="Picture 14">
            <a:extLst>
              <a:ext uri="{FF2B5EF4-FFF2-40B4-BE49-F238E27FC236}">
                <a16:creationId xmlns:a16="http://schemas.microsoft.com/office/drawing/2014/main" xmlns="" id="{9EF0DED2-A824-85D7-4C72-A694672E00FB}"/>
              </a:ext>
            </a:extLst>
          </p:cNvPr>
          <p:cNvPicPr>
            <a:picLocks noChangeAspect="1"/>
          </p:cNvPicPr>
          <p:nvPr/>
        </p:nvPicPr>
        <p:blipFill>
          <a:blip r:embed="rId5"/>
          <a:stretch>
            <a:fillRect/>
          </a:stretch>
        </p:blipFill>
        <p:spPr>
          <a:xfrm>
            <a:off x="9417226" y="1497105"/>
            <a:ext cx="2142959" cy="3003177"/>
          </a:xfrm>
          <a:prstGeom prst="rect">
            <a:avLst/>
          </a:prstGeom>
        </p:spPr>
      </p:pic>
    </p:spTree>
    <p:extLst>
      <p:ext uri="{BB962C8B-B14F-4D97-AF65-F5344CB8AC3E}">
        <p14:creationId xmlns:p14="http://schemas.microsoft.com/office/powerpoint/2010/main" val="283161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918105" y="390948"/>
            <a:ext cx="10359495" cy="1242237"/>
          </a:xfrm>
          <a:solidFill>
            <a:schemeClr val="accent6">
              <a:lumMod val="60000"/>
              <a:lumOff val="40000"/>
            </a:schemeClr>
          </a:solidFill>
        </p:spPr>
        <p:txBody>
          <a:bodyPr>
            <a:normAutofit fontScale="90000"/>
          </a:bodyPr>
          <a:lstStyle/>
          <a:p>
            <a:pPr algn="ctr"/>
            <a:r>
              <a:rPr lang="fr-FR">
                <a:latin typeface="Bradley Hand ITC"/>
              </a:rPr>
              <a:t/>
            </a:r>
            <a:br>
              <a:rPr lang="fr-FR">
                <a:latin typeface="Bradley Hand ITC"/>
              </a:rPr>
            </a:br>
            <a:r>
              <a:rPr lang="fr-FR">
                <a:latin typeface="Bradley Hand ITC"/>
              </a:rPr>
              <a:t>LES STRUCTURES PRIVEES</a:t>
            </a:r>
            <a:r>
              <a:rPr lang="fr-FR"/>
              <a:t/>
            </a:r>
            <a:br>
              <a:rPr lang="fr-FR"/>
            </a:br>
            <a:r>
              <a:rPr lang="fr-FR" sz="1800"/>
              <a:t/>
            </a:r>
            <a:br>
              <a:rPr lang="fr-FR" sz="1800"/>
            </a:br>
            <a:endParaRPr lang="fr-FR" sz="1800"/>
          </a:p>
        </p:txBody>
      </p:sp>
      <p:sp>
        <p:nvSpPr>
          <p:cNvPr id="3" name="Espace réservé du texte 2"/>
          <p:cNvSpPr>
            <a:spLocks noGrp="1"/>
          </p:cNvSpPr>
          <p:nvPr>
            <p:ph idx="1"/>
          </p:nvPr>
        </p:nvSpPr>
        <p:spPr>
          <a:xfrm>
            <a:off x="913774" y="2367092"/>
            <a:ext cx="10363826" cy="4145675"/>
          </a:xfrm>
        </p:spPr>
        <p:txBody>
          <a:bodyPr>
            <a:normAutofit/>
          </a:bodyPr>
          <a:lstStyle/>
          <a:p>
            <a:endParaRPr lang="fr-FR"/>
          </a:p>
          <a:p>
            <a:endParaRPr lang="fr-FR"/>
          </a:p>
          <a:p>
            <a:pPr marL="0" indent="0">
              <a:buNone/>
            </a:pPr>
            <a:endParaRPr lang="fr-FR"/>
          </a:p>
          <a:p>
            <a:endParaRPr lang="fr-FR"/>
          </a:p>
          <a:p>
            <a:pPr marL="0" indent="0">
              <a:buNone/>
            </a:pPr>
            <a:endParaRPr lang="fr-FR"/>
          </a:p>
          <a:p>
            <a:pPr marL="0" indent="0">
              <a:buNone/>
            </a:pPr>
            <a:endParaRPr lang="fr-FR"/>
          </a:p>
          <a:p>
            <a:pPr marL="0" indent="0">
              <a:buNone/>
            </a:pPr>
            <a:endParaRPr lang="fr-FR"/>
          </a:p>
          <a:p>
            <a:pPr marL="0" indent="0">
              <a:buNone/>
            </a:pPr>
            <a:endParaRPr lang="fr-FR"/>
          </a:p>
          <a:p>
            <a:endParaRPr lang="fr-FR"/>
          </a:p>
        </p:txBody>
      </p:sp>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7147" y="3632311"/>
            <a:ext cx="1235792" cy="851537"/>
          </a:xfrm>
          <a:prstGeom prst="rect">
            <a:avLst/>
          </a:prstGeom>
        </p:spPr>
      </p:pic>
      <p:pic>
        <p:nvPicPr>
          <p:cNvPr id="11" name="Imag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353" y="4715492"/>
            <a:ext cx="2920238" cy="1972545"/>
          </a:xfrm>
          <a:prstGeom prst="rect">
            <a:avLst/>
          </a:prstGeom>
        </p:spPr>
      </p:pic>
      <p:pic>
        <p:nvPicPr>
          <p:cNvPr id="12" name="Imag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8177" y="6243652"/>
            <a:ext cx="632080" cy="371129"/>
          </a:xfrm>
          <a:prstGeom prst="rect">
            <a:avLst/>
          </a:prstGeom>
        </p:spPr>
      </p:pic>
      <p:pic>
        <p:nvPicPr>
          <p:cNvPr id="13" name="Imag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872" y="3263552"/>
            <a:ext cx="1507264" cy="1038267"/>
          </a:xfrm>
          <a:prstGeom prst="rect">
            <a:avLst/>
          </a:prstGeom>
        </p:spPr>
      </p:pic>
      <p:sp>
        <p:nvSpPr>
          <p:cNvPr id="7" name="ZoneTexte 6"/>
          <p:cNvSpPr txBox="1"/>
          <p:nvPr/>
        </p:nvSpPr>
        <p:spPr>
          <a:xfrm>
            <a:off x="364782" y="2100927"/>
            <a:ext cx="4687750" cy="892552"/>
          </a:xfrm>
          <a:prstGeom prst="rect">
            <a:avLst/>
          </a:prstGeom>
          <a:noFill/>
          <a:ln>
            <a:solidFill>
              <a:schemeClr val="accent4">
                <a:lumMod val="60000"/>
                <a:lumOff val="40000"/>
              </a:schemeClr>
            </a:solidFill>
          </a:ln>
        </p:spPr>
        <p:style>
          <a:lnRef idx="2">
            <a:schemeClr val="accent4"/>
          </a:lnRef>
          <a:fillRef idx="1">
            <a:schemeClr val="lt1"/>
          </a:fillRef>
          <a:effectRef idx="0">
            <a:schemeClr val="accent4"/>
          </a:effectRef>
          <a:fontRef idx="minor">
            <a:schemeClr val="dk1"/>
          </a:fontRef>
        </p:style>
        <p:txBody>
          <a:bodyPr wrap="square" lIns="91440" tIns="45720" rIns="91440" bIns="45720" rtlCol="0" anchor="t">
            <a:spAutoFit/>
          </a:bodyPr>
          <a:lstStyle/>
          <a:p>
            <a:pPr algn="ctr"/>
            <a:r>
              <a:rPr lang="fr-FR" sz="1600" b="1">
                <a:solidFill>
                  <a:schemeClr val="accent4">
                    <a:lumMod val="76000"/>
                  </a:schemeClr>
                </a:solidFill>
                <a:latin typeface="Bradley Hand ITC"/>
              </a:rPr>
              <a:t>Les trois groupes de micro-crèches privées</a:t>
            </a:r>
            <a:r>
              <a:rPr lang="fr-FR" sz="1600" cap="all">
                <a:solidFill>
                  <a:schemeClr val="accent4">
                    <a:lumMod val="76000"/>
                  </a:schemeClr>
                </a:solidFill>
                <a:latin typeface="Rockwell Condensed"/>
              </a:rPr>
              <a:t> </a:t>
            </a:r>
            <a:endParaRPr lang="fr-FR" sz="1600">
              <a:solidFill>
                <a:schemeClr val="accent4">
                  <a:lumMod val="76000"/>
                </a:schemeClr>
              </a:solidFill>
            </a:endParaRPr>
          </a:p>
          <a:p>
            <a:pPr algn="ctr"/>
            <a:r>
              <a:rPr lang="fr-FR" sz="1200" cap="all">
                <a:solidFill>
                  <a:schemeClr val="accent4">
                    <a:lumMod val="76000"/>
                  </a:schemeClr>
                </a:solidFill>
                <a:latin typeface="Bradley Hand ITC"/>
                <a:hlinkClick r:id="rId6">
                  <a:extLst>
                    <a:ext uri="{A12FA001-AC4F-418D-AE19-62706E023703}">
                      <ahyp:hlinkClr xmlns:ahyp="http://schemas.microsoft.com/office/drawing/2018/hyperlinkcolor" xmlns="" val="tx"/>
                    </a:ext>
                  </a:extLst>
                </a:hlinkClick>
              </a:rPr>
              <a:t>www.saintcyr78.fr</a:t>
            </a:r>
            <a:r>
              <a:rPr lang="fr-FR" sz="1200" cap="all">
                <a:solidFill>
                  <a:schemeClr val="accent4">
                    <a:lumMod val="76000"/>
                  </a:schemeClr>
                </a:solidFill>
                <a:latin typeface="Bradley Hand ITC"/>
              </a:rPr>
              <a:t> </a:t>
            </a:r>
            <a:br>
              <a:rPr lang="fr-FR" sz="1200" cap="all">
                <a:solidFill>
                  <a:schemeClr val="accent4">
                    <a:lumMod val="76000"/>
                  </a:schemeClr>
                </a:solidFill>
                <a:latin typeface="Bradley Hand ITC"/>
              </a:rPr>
            </a:br>
            <a:r>
              <a:rPr lang="fr-FR" sz="1200" cap="all">
                <a:solidFill>
                  <a:schemeClr val="accent4">
                    <a:lumMod val="76000"/>
                  </a:schemeClr>
                </a:solidFill>
                <a:latin typeface="Bradley Hand ITC"/>
              </a:rPr>
              <a:t>« familles » - « petite enfance » - </a:t>
            </a:r>
            <a:endParaRPr lang="fr-FR" sz="1200">
              <a:solidFill>
                <a:schemeClr val="accent4">
                  <a:lumMod val="76000"/>
                </a:schemeClr>
              </a:solidFill>
              <a:latin typeface="Bradley Hand ITC"/>
            </a:endParaRPr>
          </a:p>
          <a:p>
            <a:pPr algn="ctr"/>
            <a:r>
              <a:rPr lang="fr-FR" sz="1200" cap="all">
                <a:solidFill>
                  <a:schemeClr val="accent4">
                    <a:lumMod val="76000"/>
                  </a:schemeClr>
                </a:solidFill>
                <a:latin typeface="Bradley Hand ITC"/>
              </a:rPr>
              <a:t>« structures d’accueil PRIVEES »</a:t>
            </a:r>
            <a:r>
              <a:rPr lang="fr-FR" sz="1200" b="1">
                <a:solidFill>
                  <a:schemeClr val="accent4">
                    <a:lumMod val="76000"/>
                  </a:schemeClr>
                </a:solidFill>
                <a:latin typeface="Bradley Hand ITC"/>
              </a:rPr>
              <a:t> </a:t>
            </a:r>
            <a:endParaRPr lang="fr-FR" sz="1200">
              <a:solidFill>
                <a:schemeClr val="accent4">
                  <a:lumMod val="76000"/>
                </a:schemeClr>
              </a:solidFill>
            </a:endParaRPr>
          </a:p>
        </p:txBody>
      </p:sp>
      <p:sp>
        <p:nvSpPr>
          <p:cNvPr id="17" name="ZoneTexte 16"/>
          <p:cNvSpPr txBox="1"/>
          <p:nvPr/>
        </p:nvSpPr>
        <p:spPr>
          <a:xfrm>
            <a:off x="5863061" y="2231936"/>
            <a:ext cx="6175682" cy="646331"/>
          </a:xfrm>
          <a:prstGeom prst="rect">
            <a:avLst/>
          </a:prstGeom>
          <a:noFill/>
        </p:spPr>
        <p:txBody>
          <a:bodyPr wrap="square" lIns="91440" tIns="45720" rIns="91440" bIns="45720" rtlCol="0" anchor="t">
            <a:spAutoFit/>
          </a:bodyPr>
          <a:lstStyle/>
          <a:p>
            <a:pPr algn="ctr"/>
            <a:r>
              <a:rPr lang="fr-FR"/>
              <a:t>Le Complément de libre </a:t>
            </a:r>
          </a:p>
          <a:p>
            <a:pPr algn="ctr"/>
            <a:r>
              <a:rPr lang="fr-FR"/>
              <a:t>Choix du Mode de Garde (CMG) structures</a:t>
            </a:r>
          </a:p>
        </p:txBody>
      </p:sp>
      <p:sp>
        <p:nvSpPr>
          <p:cNvPr id="4" name="Rectangle 3"/>
          <p:cNvSpPr/>
          <p:nvPr/>
        </p:nvSpPr>
        <p:spPr>
          <a:xfrm>
            <a:off x="369094" y="2547523"/>
            <a:ext cx="3602219" cy="276614"/>
          </a:xfrm>
          <a:prstGeom prst="rect">
            <a:avLst/>
          </a:prstGeom>
        </p:spPr>
        <p:txBody>
          <a:bodyPr wrap="square" lIns="91440" tIns="45720" rIns="91440" bIns="45720" anchor="t">
            <a:spAutoFit/>
          </a:bodyPr>
          <a:lstStyle/>
          <a:p>
            <a:pPr>
              <a:lnSpc>
                <a:spcPct val="107000"/>
              </a:lnSpc>
              <a:spcAft>
                <a:spcPts val="800"/>
              </a:spcAft>
            </a:pPr>
            <a:endParaRPr lang="fr-FR" sz="1200" b="1">
              <a:latin typeface="Times New Roman"/>
              <a:ea typeface="Calibri" panose="020F0502020204030204" pitchFamily="34" charset="0"/>
              <a:cs typeface="Times New Roman"/>
            </a:endParaRPr>
          </a:p>
        </p:txBody>
      </p:sp>
      <p:sp>
        <p:nvSpPr>
          <p:cNvPr id="23" name="Rectangle 22"/>
          <p:cNvSpPr/>
          <p:nvPr/>
        </p:nvSpPr>
        <p:spPr>
          <a:xfrm>
            <a:off x="4127124" y="2547523"/>
            <a:ext cx="4028344" cy="276614"/>
          </a:xfrm>
          <a:prstGeom prst="rect">
            <a:avLst/>
          </a:prstGeom>
        </p:spPr>
        <p:txBody>
          <a:bodyPr wrap="square" lIns="91440" tIns="45720" rIns="91440" bIns="45720" anchor="t">
            <a:spAutoFit/>
          </a:bodyPr>
          <a:lstStyle/>
          <a:p>
            <a:pPr>
              <a:lnSpc>
                <a:spcPct val="107000"/>
              </a:lnSpc>
              <a:spcAft>
                <a:spcPts val="800"/>
              </a:spcAft>
            </a:pPr>
            <a:endParaRPr lang="fr-FR" sz="1200" b="1">
              <a:latin typeface="Times New Roman"/>
              <a:ea typeface="Calibri" panose="020F0502020204030204" pitchFamily="34" charset="0"/>
              <a:cs typeface="Times New Roman"/>
            </a:endParaRPr>
          </a:p>
        </p:txBody>
      </p:sp>
      <p:sp>
        <p:nvSpPr>
          <p:cNvPr id="6" name="ZoneTexte 5">
            <a:extLst>
              <a:ext uri="{FF2B5EF4-FFF2-40B4-BE49-F238E27FC236}">
                <a16:creationId xmlns:a16="http://schemas.microsoft.com/office/drawing/2014/main" xmlns="" id="{82650CC7-EB59-FC20-BC40-5E270BC609E2}"/>
              </a:ext>
            </a:extLst>
          </p:cNvPr>
          <p:cNvSpPr txBox="1"/>
          <p:nvPr/>
        </p:nvSpPr>
        <p:spPr>
          <a:xfrm>
            <a:off x="6140302" y="4625162"/>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hlinkClick r:id="rId7"/>
              </a:rPr>
              <a:t>https://www.mesdroitssociaux.gouv.fr/votre-simulateur/complement-mode-de-garde/</a:t>
            </a:r>
            <a:endParaRPr lang="fr-FR"/>
          </a:p>
          <a:p>
            <a:endParaRPr lang="en-US"/>
          </a:p>
        </p:txBody>
      </p:sp>
      <p:pic>
        <p:nvPicPr>
          <p:cNvPr id="8" name="Image 7" descr="Les Petits Chaperons Rouges">
            <a:extLst>
              <a:ext uri="{FF2B5EF4-FFF2-40B4-BE49-F238E27FC236}">
                <a16:creationId xmlns:a16="http://schemas.microsoft.com/office/drawing/2014/main" xmlns="" id="{265BE30E-28F6-46F1-9B4E-5087707ECB69}"/>
              </a:ext>
            </a:extLst>
          </p:cNvPr>
          <p:cNvPicPr>
            <a:picLocks noChangeAspect="1"/>
          </p:cNvPicPr>
          <p:nvPr/>
        </p:nvPicPr>
        <p:blipFill>
          <a:blip r:embed="rId8"/>
          <a:stretch>
            <a:fillRect/>
          </a:stretch>
        </p:blipFill>
        <p:spPr>
          <a:xfrm>
            <a:off x="2849525" y="3223214"/>
            <a:ext cx="2248787" cy="1226733"/>
          </a:xfrm>
          <a:prstGeom prst="rect">
            <a:avLst/>
          </a:prstGeom>
        </p:spPr>
      </p:pic>
      <p:sp>
        <p:nvSpPr>
          <p:cNvPr id="15" name="Ellipse 14">
            <a:extLst>
              <a:ext uri="{FF2B5EF4-FFF2-40B4-BE49-F238E27FC236}">
                <a16:creationId xmlns:a16="http://schemas.microsoft.com/office/drawing/2014/main" xmlns="" id="{2611D953-3E44-7808-A42F-6F690495ACBF}"/>
              </a:ext>
            </a:extLst>
          </p:cNvPr>
          <p:cNvSpPr/>
          <p:nvPr/>
        </p:nvSpPr>
        <p:spPr>
          <a:xfrm>
            <a:off x="8426751" y="3305065"/>
            <a:ext cx="1047307" cy="95870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CAF</a:t>
            </a:r>
          </a:p>
        </p:txBody>
      </p:sp>
    </p:spTree>
    <p:extLst>
      <p:ext uri="{BB962C8B-B14F-4D97-AF65-F5344CB8AC3E}">
        <p14:creationId xmlns:p14="http://schemas.microsoft.com/office/powerpoint/2010/main" val="43000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LE SERVICE PETITE ENFANCE</a:t>
            </a:r>
          </a:p>
        </p:txBody>
      </p:sp>
      <p:sp>
        <p:nvSpPr>
          <p:cNvPr id="6" name="Rectangle 5"/>
          <p:cNvSpPr/>
          <p:nvPr/>
        </p:nvSpPr>
        <p:spPr>
          <a:xfrm>
            <a:off x="593434" y="2766127"/>
            <a:ext cx="7297654" cy="3693319"/>
          </a:xfrm>
          <a:prstGeom prst="rect">
            <a:avLst/>
          </a:prstGeom>
        </p:spPr>
        <p:txBody>
          <a:bodyPr wrap="square" lIns="91440" tIns="45720" rIns="91440" bIns="45720" anchor="t">
            <a:spAutoFit/>
          </a:bodyPr>
          <a:lstStyle/>
          <a:p>
            <a:r>
              <a:rPr lang="fr-FR" sz="1600"/>
              <a:t>Pour plus d'informations sur le </a:t>
            </a:r>
            <a:endParaRPr lang="en-US" sz="1600"/>
          </a:p>
          <a:p>
            <a:r>
              <a:rPr lang="fr-FR" sz="1600"/>
              <a:t>Service Petite Enfance :</a:t>
            </a:r>
            <a:endParaRPr lang="en-US" sz="1600"/>
          </a:p>
          <a:p>
            <a:endParaRPr lang="fr-FR" sz="1600"/>
          </a:p>
          <a:p>
            <a:r>
              <a:rPr lang="fr-FR" sz="1600"/>
              <a:t>01 30 14 82 71ou par mail à </a:t>
            </a:r>
            <a:r>
              <a:rPr lang="fr-FR" sz="1600">
                <a:hlinkClick r:id="rId2"/>
              </a:rPr>
              <a:t>petite-enfance@saintcyr78.fr</a:t>
            </a:r>
            <a:endParaRPr lang="en-US" sz="1600"/>
          </a:p>
          <a:p>
            <a:endParaRPr lang="fr-FR" sz="1600"/>
          </a:p>
          <a:p>
            <a:r>
              <a:rPr lang="fr-FR" sz="1600"/>
              <a:t>Maison de la Famille </a:t>
            </a:r>
            <a:endParaRPr lang="en-US" sz="1600"/>
          </a:p>
          <a:p>
            <a:r>
              <a:rPr lang="fr-FR" sz="1600"/>
              <a:t>34 rue Gabriel Péri </a:t>
            </a:r>
            <a:endParaRPr lang="en-US" sz="1600"/>
          </a:p>
          <a:p>
            <a:r>
              <a:rPr lang="fr-FR" sz="1600"/>
              <a:t>78210 Saint Cyr l’Ecole </a:t>
            </a:r>
            <a:endParaRPr lang="en-US" sz="1600"/>
          </a:p>
          <a:p>
            <a:endParaRPr lang="fr-FR"/>
          </a:p>
          <a:p>
            <a:endParaRPr lang="fr-FR" sz="1600"/>
          </a:p>
          <a:p>
            <a:endParaRPr lang="fr-FR"/>
          </a:p>
          <a:p>
            <a:endParaRPr lang="fr-FR"/>
          </a:p>
          <a:p>
            <a:endParaRPr lang="fr-FR"/>
          </a:p>
          <a:p>
            <a:endParaRPr lang="fr-FR"/>
          </a:p>
        </p:txBody>
      </p:sp>
      <p:sp>
        <p:nvSpPr>
          <p:cNvPr id="4" name="Rectangle à coins arrondis 6">
            <a:extLst>
              <a:ext uri="{FF2B5EF4-FFF2-40B4-BE49-F238E27FC236}">
                <a16:creationId xmlns:a16="http://schemas.microsoft.com/office/drawing/2014/main" xmlns="" id="{9C0C9061-BBAB-2D10-4086-DA74075C8043}"/>
              </a:ext>
            </a:extLst>
          </p:cNvPr>
          <p:cNvSpPr/>
          <p:nvPr/>
        </p:nvSpPr>
        <p:spPr>
          <a:xfrm>
            <a:off x="7173224" y="3969541"/>
            <a:ext cx="4522573" cy="2231775"/>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a:t>Réunions annuelles</a:t>
            </a:r>
          </a:p>
          <a:p>
            <a:pPr algn="ctr"/>
            <a:r>
              <a:rPr lang="fr-FR"/>
              <a:t> « Présentation des modes d'accueil municipaux »</a:t>
            </a:r>
          </a:p>
          <a:p>
            <a:pPr algn="ctr"/>
            <a:endParaRPr lang="fr-FR"/>
          </a:p>
          <a:p>
            <a:pPr marL="285750" indent="-285750" algn="ctr">
              <a:buFont typeface="Wingdings"/>
              <a:buChar char="ü"/>
            </a:pPr>
            <a:r>
              <a:rPr lang="fr-FR"/>
              <a:t>Février</a:t>
            </a:r>
          </a:p>
          <a:p>
            <a:pPr marL="285750" indent="-285750" algn="ctr">
              <a:buFont typeface="Wingdings"/>
              <a:buChar char="ü"/>
            </a:pPr>
            <a:r>
              <a:rPr lang="fr-FR"/>
              <a:t>Juin</a:t>
            </a:r>
          </a:p>
          <a:p>
            <a:pPr marL="285750" indent="-285750" algn="ctr">
              <a:buFont typeface="Wingdings"/>
              <a:buChar char="ü"/>
            </a:pPr>
            <a:r>
              <a:rPr lang="fr-FR"/>
              <a:t>Octobre</a:t>
            </a:r>
          </a:p>
          <a:p>
            <a:pPr algn="ctr"/>
            <a:endParaRPr lang="fr-FR"/>
          </a:p>
        </p:txBody>
      </p:sp>
    </p:spTree>
    <p:extLst>
      <p:ext uri="{BB962C8B-B14F-4D97-AF65-F5344CB8AC3E}">
        <p14:creationId xmlns:p14="http://schemas.microsoft.com/office/powerpoint/2010/main" val="9606987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F07DE60B5D3284182EB2036439E611F" ma:contentTypeVersion="16" ma:contentTypeDescription="Crée un document." ma:contentTypeScope="" ma:versionID="35086f3411b3a9046767c17c4120b839">
  <xsd:schema xmlns:xsd="http://www.w3.org/2001/XMLSchema" xmlns:xs="http://www.w3.org/2001/XMLSchema" xmlns:p="http://schemas.microsoft.com/office/2006/metadata/properties" xmlns:ns2="b7cbe2cc-6c87-4fd9-848f-5c8287120d70" xmlns:ns3="9875033c-094a-42c9-94ae-cd3933cd1100" targetNamespace="http://schemas.microsoft.com/office/2006/metadata/properties" ma:root="true" ma:fieldsID="358e8f665867e62b97ea976c818ad423" ns2:_="" ns3:_="">
    <xsd:import namespace="b7cbe2cc-6c87-4fd9-848f-5c8287120d70"/>
    <xsd:import namespace="9875033c-094a-42c9-94ae-cd3933cd110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cbe2cc-6c87-4fd9-848f-5c8287120d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Location" ma:index="11" nillable="true" ma:displayName="Location" ma:indexed="true" ma:internalName="MediaServiceLocatio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alises d’images" ma:readOnly="false" ma:fieldId="{5cf76f15-5ced-4ddc-b409-7134ff3c332f}" ma:taxonomyMulti="true" ma:sspId="22b8677c-36ce-4ea8-bf61-bc6dce7f6851"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75033c-094a-42c9-94ae-cd3933cd1100"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08ba5f7a-1967-4833-a4f2-1245a0b3eb5a}" ma:internalName="TaxCatchAll" ma:showField="CatchAllData" ma:web="9875033c-094a-42c9-94ae-cd3933cd1100">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7cbe2cc-6c87-4fd9-848f-5c8287120d70">
      <Terms xmlns="http://schemas.microsoft.com/office/infopath/2007/PartnerControls"/>
    </lcf76f155ced4ddcb4097134ff3c332f>
    <TaxCatchAll xmlns="9875033c-094a-42c9-94ae-cd3933cd1100" xsi:nil="true"/>
  </documentManagement>
</p:properties>
</file>

<file path=customXml/itemProps1.xml><?xml version="1.0" encoding="utf-8"?>
<ds:datastoreItem xmlns:ds="http://schemas.openxmlformats.org/officeDocument/2006/customXml" ds:itemID="{98052C85-8A18-479D-AE6A-9E4DB35EFCD2}">
  <ds:schemaRefs>
    <ds:schemaRef ds:uri="http://schemas.microsoft.com/sharepoint/v3/contenttype/forms"/>
  </ds:schemaRefs>
</ds:datastoreItem>
</file>

<file path=customXml/itemProps2.xml><?xml version="1.0" encoding="utf-8"?>
<ds:datastoreItem xmlns:ds="http://schemas.openxmlformats.org/officeDocument/2006/customXml" ds:itemID="{D058DF6F-4C3C-4261-8C90-B793EC2AC2EA}">
  <ds:schemaRefs>
    <ds:schemaRef ds:uri="9875033c-094a-42c9-94ae-cd3933cd1100"/>
    <ds:schemaRef ds:uri="b7cbe2cc-6c87-4fd9-848f-5c8287120d7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644C6D4-4348-4D50-BDBF-BE2F60DDD146}">
  <ds:schemaRefs>
    <ds:schemaRef ds:uri="http://purl.org/dc/elements/1.1/"/>
    <ds:schemaRef ds:uri="http://www.w3.org/XML/1998/namespace"/>
    <ds:schemaRef ds:uri="9875033c-094a-42c9-94ae-cd3933cd1100"/>
    <ds:schemaRef ds:uri="b7cbe2cc-6c87-4fd9-848f-5c8287120d70"/>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Ion Boardroom</Template>
  <TotalTime>0</TotalTime>
  <Words>528</Words>
  <Application>Microsoft Office PowerPoint</Application>
  <PresentationFormat>Grand écran</PresentationFormat>
  <Paragraphs>194</Paragraphs>
  <Slides>16</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16</vt:i4>
      </vt:variant>
    </vt:vector>
  </HeadingPairs>
  <TitlesOfParts>
    <vt:vector size="26" baseType="lpstr">
      <vt:lpstr>Arial</vt:lpstr>
      <vt:lpstr>Bradley Hand ITC</vt:lpstr>
      <vt:lpstr>Calibri</vt:lpstr>
      <vt:lpstr>Century Gothic</vt:lpstr>
      <vt:lpstr>Rockwell</vt:lpstr>
      <vt:lpstr>Rockwell Condensed</vt:lpstr>
      <vt:lpstr>Segoe UI</vt:lpstr>
      <vt:lpstr>Times New Roman</vt:lpstr>
      <vt:lpstr>Wingdings</vt:lpstr>
      <vt:lpstr>Wood Type</vt:lpstr>
      <vt:lpstr>LA PETITE ENFANCE A SAINT CYR L’ECOLE</vt:lpstr>
      <vt:lpstr>LE PROCESSUS DE DEMANDE DE PLACE EN CRECHE</vt:lpstr>
      <vt:lpstr>LE CHOIX DES MODES D’ACCUEIL </vt:lpstr>
      <vt:lpstr>LA COMMISSION</vt:lpstr>
      <vt:lpstr>Informations générales  ET ETAPES IMPORTANTES</vt:lpstr>
      <vt:lpstr>LA CRECHE FAMILIALE C'EST QUOI ?</vt:lpstr>
      <vt:lpstr>Crèche familiale en photos</vt:lpstr>
      <vt:lpstr>Le Relais PETITE ENFANCE  </vt:lpstr>
      <vt:lpstr>Les missions du RPE</vt:lpstr>
      <vt:lpstr> Les STRUCTURES D'ACCUEIL Municipales </vt:lpstr>
      <vt:lpstr>LE Fonctionnement DES STRUCTURES collectiveS</vt:lpstr>
      <vt:lpstr>Activités/jeux libres –  SALLE DE JEUX </vt:lpstr>
      <vt:lpstr>LES AUTRES ACCUEILS</vt:lpstr>
      <vt:lpstr>LA PAUSE FAMILLE</vt:lpstr>
      <vt:lpstr> LES STRUCTURES PRIVEES  </vt:lpstr>
      <vt:lpstr>LE SERVICE PETITE ENFANCE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MODES D’accueil municipaux</dc:title>
  <dc:creator>CORBIER Emilie</dc:creator>
  <cp:lastModifiedBy>MAZURE Amandine</cp:lastModifiedBy>
  <cp:revision>2</cp:revision>
  <cp:lastPrinted>2021-05-06T15:10:27Z</cp:lastPrinted>
  <dcterms:created xsi:type="dcterms:W3CDTF">2020-09-30T14:35:11Z</dcterms:created>
  <dcterms:modified xsi:type="dcterms:W3CDTF">2025-10-15T08:51:38Z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1654600.00000000</vt:lpwstr>
  </property>
  <property fmtid="{D5CDD505-2E9C-101B-9397-08002B2CF9AE}" pid="3" name="ContentTypeId">
    <vt:lpwstr>0x010100CF07DE60B5D3284182EB2036439E611F</vt:lpwstr>
  </property>
  <property fmtid="{D5CDD505-2E9C-101B-9397-08002B2CF9AE}" pid="4" name="MediaServiceImageTags">
    <vt:lpwstr/>
  </property>
</Properties>
</file>